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sldIdLst>
    <p:sldId id="298" r:id="rId5"/>
    <p:sldId id="303" r:id="rId6"/>
    <p:sldId id="300" r:id="rId7"/>
    <p:sldId id="301" r:id="rId8"/>
    <p:sldId id="304" r:id="rId9"/>
    <p:sldId id="305" r:id="rId10"/>
    <p:sldId id="306" r:id="rId11"/>
    <p:sldId id="307" r:id="rId12"/>
    <p:sldId id="313" r:id="rId13"/>
    <p:sldId id="315" r:id="rId14"/>
    <p:sldId id="308" r:id="rId15"/>
    <p:sldId id="320" r:id="rId16"/>
    <p:sldId id="314" r:id="rId17"/>
    <p:sldId id="309" r:id="rId18"/>
    <p:sldId id="310" r:id="rId19"/>
    <p:sldId id="311" r:id="rId20"/>
    <p:sldId id="312" r:id="rId21"/>
    <p:sldId id="316" r:id="rId22"/>
    <p:sldId id="317" r:id="rId23"/>
    <p:sldId id="318" r:id="rId24"/>
    <p:sldId id="319" r:id="rId25"/>
    <p:sldId id="321" r:id="rId26"/>
    <p:sldId id="30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336699"/>
    <a:srgbClr val="161713"/>
    <a:srgbClr val="0E0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A68F-AFD7-42D8-9C1D-D4171953D76C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5AA1-14E1-49F8-BB87-25B77D008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2325-AF17-423A-A35A-C327ABF69184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211F-491B-4E34-A9BB-CB7A811D0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DD85-CAEE-43E0-B4E3-EF89C9979621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F191-6BC0-434F-B0CE-8CD002486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4D36-08D5-4A66-945D-7B4AA36EBE0C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798D-49E7-4E0A-BDE4-8A20F3CD6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BB65-5628-490D-95E2-54BBA9FA184D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7BEE-8056-45A6-83FA-214FF15CB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0625-FCD7-4219-8202-83FE8E48C3D0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D0D4-B9FC-4187-8FF8-0D8812281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4D74-67E8-4C8C-B2B5-6ABE6C73D57E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81F2-0A8C-4328-917A-0F089C670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1E0F-AB4C-42B7-B926-CC9212A8BD3B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28A8-7B61-42F4-AAE4-0AA7731C6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EB75-AF20-4C86-A37B-64D0DC94289C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FAA9-11DB-4EBC-9FA9-1F0BCAB21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1AD6-7A92-4D7F-A948-A81561E04188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1F18-8A9B-4DE3-9E4F-0EBAE3411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9985-6469-474C-89EF-BF67C7A93E1D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C1E7-EFFE-445B-BDF7-3DB5FE750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EDE105-5F10-4B7A-8FCB-A1B999AAF357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C2B34-01A5-4405-A009-ADE62F004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57" r:id="rId2"/>
    <p:sldLayoutId id="2147483864" r:id="rId3"/>
    <p:sldLayoutId id="2147483858" r:id="rId4"/>
    <p:sldLayoutId id="2147483865" r:id="rId5"/>
    <p:sldLayoutId id="2147483859" r:id="rId6"/>
    <p:sldLayoutId id="2147483860" r:id="rId7"/>
    <p:sldLayoutId id="2147483866" r:id="rId8"/>
    <p:sldLayoutId id="2147483867" r:id="rId9"/>
    <p:sldLayoutId id="2147483861" r:id="rId10"/>
    <p:sldLayoutId id="2147483862" r:id="rId11"/>
  </p:sldLayoutIdLst>
  <p:transition spd="slow"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AE0E6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66247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Опыт  и перспективы взаимодействия с религиозной организацией в рамках преподавания модуля ОРКСЭ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«Основы православной культуры» </a:t>
            </a:r>
          </a:p>
          <a:p>
            <a:pPr algn="ctr"/>
            <a:endParaRPr lang="ru-RU" sz="32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МБОУ «</a:t>
            </a:r>
            <a:r>
              <a:rPr lang="ru-RU" sz="2400" b="1" dirty="0" err="1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Нижнесортымская</a:t>
            </a:r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 СОШ»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2016 год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7132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Социальное направление.</a:t>
            </a:r>
          </a:p>
          <a:p>
            <a:pPr lvl="0"/>
            <a:endParaRPr lang="ru-RU" sz="3200" b="1" i="1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Благотворительная деятельность, дела милосердия.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6146" name="Picture 2" descr="https://im1-tub-ru.yandex.net/i?id=003b8d49024c9bece520c40d26b44ec5&amp;n=33&amp;h=215&amp;w=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30245"/>
            <a:ext cx="404249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032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713242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Духовно – просветительское направление.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Создание православной библиотеки в кабинете, где преподается модуль «Основы православной культуры».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7170" name="Picture 2" descr="http://previews.123rf.com/images/clairev/clairev1308/clairev130800073/21319111-Image-with-pupil--Stock-Vector-library-cartoon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528392" cy="24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6799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71324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Духовно – просветительское направление.</a:t>
            </a:r>
          </a:p>
          <a:p>
            <a:pPr lvl="0"/>
            <a:endParaRPr lang="ru-RU" sz="3200" b="1" i="1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Организация и проведение конкурса «Чистое слово»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8194" name="Picture 2" descr="http://i.imgur.com/PQNY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3922622" cy="29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435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713242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Духовно – просветительское направление.</a:t>
            </a:r>
          </a:p>
          <a:p>
            <a:pPr lvl="0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Паломничество. 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При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создании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определенных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условий они становятся органической частью деятельности по духовно-нравственному образованию и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воспитанию.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26" name="Picture 2" descr="http://palomnik-center.ru/gallery/tours/b_1416385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427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713242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Научно-методическое</a:t>
            </a:r>
          </a:p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направление.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Защита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творческих защита творческих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проектов учащихся на тему: 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«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Как я понимаю православие?»,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«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Памятники религиозной культуры в моем посёлке».</a:t>
            </a:r>
          </a:p>
        </p:txBody>
      </p:sp>
      <p:pic>
        <p:nvPicPr>
          <p:cNvPr id="9220" name="Picture 4" descr="http://uduba.com/user_data/117863.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2043763" cy="236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180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8064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Научно-методическое</a:t>
            </a:r>
          </a:p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направление.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Организация и проведение Рождественских чтений  среди учащихся, изучающих 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«Основы православной культуры»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242" name="Picture 2" descr="http://culture.lenobl.ru/upload/image/45/11215rozhdestvenskie-chten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600400" cy="289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151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Научно-методическое</a:t>
            </a:r>
          </a:p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направление.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Организация и проведение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Кирилло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 - Мефодиевских чтений  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среди учащихся, изучающих 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«Основы православной культуры»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1266" name="Picture 2" descr="http://rudocs.exdat.com/data/383/382633/382633_html_m34ebc2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99" y="4103300"/>
            <a:ext cx="2112169" cy="26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615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713242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Научно-методическое</a:t>
            </a:r>
          </a:p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направление.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Краеведческая исследовательская деятельность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«Край сибирский православный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2292" name="Picture 4" descr="http://lycey.ucoz.ru/foto/novosti/20_09_2012/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4466469" cy="290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640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71324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Научно-методическое</a:t>
            </a:r>
          </a:p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направление.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Конкурс проектов учащихся 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«Святые – защитники России», посвященный Дню защитников Отечества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3314" name="Picture 2" descr="http://www.playcast.ru/uploads/2014/12/08/10994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35" y="3789040"/>
            <a:ext cx="3840361" cy="288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697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7132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Научно-методическое</a:t>
            </a:r>
          </a:p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направление.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Создание уголка православной культуры в учебном кабинете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4338" name="Picture 2" descr="http://www.nds.nne.ru/upload/gal_1378970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8624"/>
            <a:ext cx="4433627" cy="300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xn----gtbcsriagnkg3d6b.xn--p1ai/data/images/products/13692899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96396"/>
            <a:ext cx="2952328" cy="286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83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Century" panose="02040604050505020304" pitchFamily="18" charset="0"/>
              </a:rPr>
              <a:t>Цель учебного курса ОРКСЭ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– 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а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также к диалогу с представителями других культур и мировоззрений.</a:t>
            </a:r>
          </a:p>
        </p:txBody>
      </p:sp>
    </p:spTree>
    <p:extLst>
      <p:ext uri="{BB962C8B-B14F-4D97-AF65-F5344CB8AC3E}">
        <p14:creationId xmlns:p14="http://schemas.microsoft.com/office/powerpoint/2010/main" val="207863680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71324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Научно-методическое</a:t>
            </a:r>
          </a:p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направление.</a:t>
            </a:r>
          </a:p>
          <a:p>
            <a:pPr lvl="0"/>
            <a:endParaRPr lang="ru-RU" sz="3200" b="1" i="1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Проведение библейской олимпиады школьников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5362" name="Picture 2" descr="http://blagozvon.ru/magazin/image/cache/data/books/14189_2-750x7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05" y="335699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89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71324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Культурное направление.</a:t>
            </a:r>
          </a:p>
          <a:p>
            <a:pPr lvl="0"/>
            <a:endParaRPr lang="ru-RU" sz="3200" b="1" i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lvl="0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Участие в конкурсе рисунков и поделок, организованных православным приходом и епархией.</a:t>
            </a:r>
          </a:p>
          <a:p>
            <a:pPr lvl="0"/>
            <a:endParaRPr lang="ru-RU" sz="3200" b="1" i="1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lvl="0"/>
            <a:endParaRPr lang="ru-RU" sz="2800" b="1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6386" name="Picture 2" descr="http://img1.liveinternet.ru/images/attach/c/7/94/797/94797835_1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97" y="407707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8404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71324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Культурное направление.</a:t>
            </a:r>
          </a:p>
          <a:p>
            <a:pPr lvl="0"/>
            <a:endParaRPr lang="ru-RU" sz="3200" b="1" i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lvl="0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Участие в концертах и мероприятиях, организованных православным приходом и епархией.</a:t>
            </a:r>
          </a:p>
          <a:p>
            <a:pPr lvl="0"/>
            <a:endParaRPr lang="ru-RU" sz="3200" b="1" i="1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lvl="0"/>
            <a:endParaRPr lang="ru-RU" sz="2800" b="1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7412" name="Picture 4" descr="http://bykvu.com/media/k2/items/cache/608637808ff4f97244139f8d966ccac1_L.jpg?t=-62169984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2589"/>
            <a:ext cx="3024336" cy="273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241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768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Спасибо за внимание!</a:t>
            </a:r>
            <a:endParaRPr lang="ru-RU" sz="36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783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58112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Православный приход храма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святителя Тихона,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патриарха Московского и всея Руси 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в</a:t>
            </a:r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 посёлке </a:t>
            </a:r>
            <a:r>
              <a:rPr lang="ru-RU" sz="2400" b="1" dirty="0" err="1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Нижнесортымский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26" name="Picture 2" descr="http://ugraeparhia.ru/assets/1_697_1405201309133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31" y="620688"/>
            <a:ext cx="5694617" cy="37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355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entury" panose="02040604050505020304" pitchFamily="18" charset="0"/>
              </a:rPr>
              <a:t>В совместной деятельности школы </a:t>
            </a:r>
            <a:endParaRPr lang="ru-RU" sz="3200" b="1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и </a:t>
            </a:r>
            <a:r>
              <a:rPr lang="ru-RU" sz="3200" b="1" dirty="0">
                <a:solidFill>
                  <a:srgbClr val="000000"/>
                </a:solidFill>
                <a:latin typeface="Century" panose="02040604050505020304" pitchFamily="18" charset="0"/>
              </a:rPr>
              <a:t>религиозных организаций можно условно выделить </a:t>
            </a:r>
            <a:endParaRPr lang="ru-RU" sz="3200" b="1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ru-RU" sz="3200" b="1" i="1" dirty="0">
                <a:solidFill>
                  <a:srgbClr val="C00000"/>
                </a:solidFill>
                <a:latin typeface="Century" panose="02040604050505020304" pitchFamily="18" charset="0"/>
              </a:rPr>
              <a:t>4</a:t>
            </a:r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Century" panose="02040604050505020304" pitchFamily="18" charset="0"/>
              </a:rPr>
              <a:t>основные направления:</a:t>
            </a:r>
            <a:endParaRPr lang="ru-RU" sz="3200" i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r>
              <a:rPr lang="ru-RU" sz="3200" b="1" dirty="0">
                <a:solidFill>
                  <a:srgbClr val="0000FF"/>
                </a:solidFill>
                <a:latin typeface="Century" panose="02040604050505020304" pitchFamily="18" charset="0"/>
              </a:rPr>
              <a:t>- </a:t>
            </a:r>
            <a:r>
              <a:rPr lang="ru-RU" sz="32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  духовно- просветительское,</a:t>
            </a:r>
            <a:endParaRPr lang="ru-RU" sz="3200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социальное,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культурное,</a:t>
            </a:r>
            <a:endParaRPr lang="ru-RU" sz="3200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r>
              <a:rPr lang="ru-RU" sz="3200" b="1" dirty="0">
                <a:solidFill>
                  <a:srgbClr val="0000FF"/>
                </a:solidFill>
                <a:latin typeface="Century" panose="02040604050505020304" pitchFamily="18" charset="0"/>
              </a:rPr>
              <a:t>- </a:t>
            </a:r>
            <a:r>
              <a:rPr lang="ru-RU" sz="32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  научно- </a:t>
            </a:r>
            <a:r>
              <a:rPr lang="ru-RU" sz="3200" b="1" dirty="0">
                <a:solidFill>
                  <a:srgbClr val="0000FF"/>
                </a:solidFill>
                <a:latin typeface="Century" panose="02040604050505020304" pitchFamily="18" charset="0"/>
              </a:rPr>
              <a:t>методическое</a:t>
            </a:r>
            <a:endParaRPr lang="ru-RU" sz="3200" dirty="0">
              <a:solidFill>
                <a:srgbClr val="0000FF"/>
              </a:solidFill>
              <a:latin typeface="Century" panose="02040604050505020304" pitchFamily="18" charset="0"/>
            </a:endParaRPr>
          </a:p>
        </p:txBody>
      </p:sp>
      <p:pic>
        <p:nvPicPr>
          <p:cNvPr id="2050" name="Picture 2" descr="http://cliparts.co/cliparts/8cG/Eyy/8cGEyy5x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64866"/>
            <a:ext cx="1728192" cy="21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jetdeal.ru/sites/default/files/article/5725/2015/15/konkurs_shkolnyj_fotootch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3408313" cy="152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4163889" y="5325558"/>
            <a:ext cx="1007752" cy="4638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171643" y="5301656"/>
            <a:ext cx="1200556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907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Опыт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615" y="1412776"/>
            <a:ext cx="713242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Социальное направление.</a:t>
            </a:r>
          </a:p>
          <a:p>
            <a:pPr lvl="0"/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Заключение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договора между МБОУ «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Нижнесортымская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 СОШ» и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православным приходом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Святителя Тихона, который положил начало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сотрудничеству между ними.  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3076" name="Picture 4" descr="http://poiskmo.ru/_bd/113/444165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02433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210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Опыт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922" y="1484784"/>
            <a:ext cx="81405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Социальное направление.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Организация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и проведение родительских собраний на тему :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«Выбор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модуля основ религиозной культуры и светской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этики»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с участием настоятеля прихода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иерея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Евгения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Чебыкина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 (февраль, 2016 год)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89586"/>
            <a:ext cx="4464496" cy="25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632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Опыт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71324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Духовно-просветительское направление.</a:t>
            </a:r>
          </a:p>
          <a:p>
            <a:pPr lvl="0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Организация и проведение уроков – экскурсий в православный храм</a:t>
            </a:r>
          </a:p>
          <a:p>
            <a:pPr lvl="0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 (ноябрь, 2015 год)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82474"/>
            <a:ext cx="4245932" cy="2388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67901"/>
            <a:ext cx="4245934" cy="23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991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Опыт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2592"/>
            <a:ext cx="713242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Культурное направление.</a:t>
            </a:r>
          </a:p>
          <a:p>
            <a:pPr lvl="0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Участие в конкурсе рисунок, посвященных Рождеству Христову, в конкурсе рисунков «Красота «Божьего мира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», организованных православным приходом.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098" name="Picture 2" descr="http://hramvoskreseniya.cerkov.ru/files/2014/12/SAM_5528-6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5" y="4293096"/>
            <a:ext cx="1656184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ita-eparhia.ru/www/gallery/polovinko-polina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1415"/>
            <a:ext cx="1584176" cy="2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hvs.kz/images/news/2012/11/19/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58" y="4291415"/>
            <a:ext cx="3316960" cy="2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31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Century" panose="02040604050505020304" pitchFamily="18" charset="0"/>
              </a:rPr>
              <a:t>Перспективы  взаимодействия с православным приходом Святителя Тихона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71324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Социальное направление.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Работа с родителями: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Посещение настоятелем прихода родительских собраний,</a:t>
            </a:r>
          </a:p>
          <a:p>
            <a:pPr lvl="0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п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роведение лектория для родителей учащихся, изучающих </a:t>
            </a:r>
          </a:p>
          <a:p>
            <a:pPr lvl="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«Основы православной культуры».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5126" name="Picture 6" descr="http://tsg54.ru/Portals/5/xNews/uploads/2016/1/21/140518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26891"/>
            <a:ext cx="3816423" cy="19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1115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5">
      <a:dk1>
        <a:srgbClr val="66A7B8"/>
      </a:dk1>
      <a:lt1>
        <a:sysClr val="window" lastClr="FFFFFF"/>
      </a:lt1>
      <a:dk2>
        <a:srgbClr val="676A55"/>
      </a:dk2>
      <a:lt2>
        <a:srgbClr val="EAEBDE"/>
      </a:lt2>
      <a:accent1>
        <a:srgbClr val="D7D9C1"/>
      </a:accent1>
      <a:accent2>
        <a:srgbClr val="B0CCB0"/>
      </a:accent2>
      <a:accent3>
        <a:srgbClr val="A8CDD7"/>
      </a:accent3>
      <a:accent4>
        <a:srgbClr val="CAE0E6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0BFC3F9C5117C408FF8B64D10ED6DCF" ma:contentTypeVersion="0" ma:contentTypeDescription="Создание документа." ma:contentTypeScope="" ma:versionID="49bc66188907509be8c98c501ff302e8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EE15D8C-F803-46CA-A94F-BCECFF5C7B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A679D4-220D-4B66-8F38-69ABF0AC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397320F-DD27-4F77-8526-B4BA6838F6BB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458</TotalTime>
  <Words>560</Words>
  <Application>Microsoft Office PowerPoint</Application>
  <PresentationFormat>Экран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 нравственное воспитание в условиях сельской школы</dc:title>
  <dc:creator>HP</dc:creator>
  <cp:lastModifiedBy>Лилия</cp:lastModifiedBy>
  <cp:revision>46</cp:revision>
  <dcterms:created xsi:type="dcterms:W3CDTF">2012-03-25T08:08:00Z</dcterms:created>
  <dcterms:modified xsi:type="dcterms:W3CDTF">2017-11-24T06:06:16Z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0x010100A0BFC3F9C5117C408FF8B64D10ED6DCF</vt:lpwstr>
  </property>
</Properties>
</file>