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4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300" r:id="rId45"/>
    <p:sldId id="299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20_%D0%B8%D1%8E%D0%BB%D1%8F" TargetMode="External"/><Relationship Id="rId3" Type="http://schemas.openxmlformats.org/officeDocument/2006/relationships/hyperlink" Target="https://ru.wikipedia.org/wiki/%D0%90%D0%BD%D1%82%D0%B8%D1%84%D0%B0%D1%88%D0%B8%D0%B7%D0%BC" TargetMode="External"/><Relationship Id="rId7" Type="http://schemas.openxmlformats.org/officeDocument/2006/relationships/hyperlink" Target="https://ru.wikipedia.org/wiki/%D0%A2%D1%80%D0%B5%D1%82%D0%B8%D0%B9_%D1%80%D0%B5%D0%B9%D1%85" TargetMode="External"/><Relationship Id="rId2" Type="http://schemas.openxmlformats.org/officeDocument/2006/relationships/hyperlink" Target="https://ru.wikipedia.org/wiki/%D0%9F%D0%BE%D0%B4%D0%BF%D0%BE%D0%BB%D1%8C%D0%B5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ru.wikipedia.org/wiki/%D0%92%D0%B5%D1%80%D0%BC%D0%B0%D1%85%D1%82" TargetMode="External"/><Relationship Id="rId5" Type="http://schemas.openxmlformats.org/officeDocument/2006/relationships/hyperlink" Target="https://ru.wikipedia.org/wiki/%D0%9E%D0%BA%D0%BA%D1%83%D0%BF%D0%B0%D1%86%D0%B8%D1%8F_%D1%82%D0%B5%D1%80%D1%80%D0%B8%D1%82%D0%BE%D1%80%D0%B8%D0%B8_%D0%A1%D0%A1%D0%A1%D0%A0_%D0%B2%D0%BE%D0%B9%D1%81%D0%BA%D0%B0%D0%BC%D0%B8_%D0%A2%D1%80%D0%B5%D1%82%D1%8C%D0%B5%D0%B3%D0%BE_%D1%80%D0%B5%D0%B9%D1%85%D0%B0_%D0%B8_%D0%B5%D0%B3%D0%BE_%D1%81%D0%BE%D1%8E%D0%B7%D0%BD%D0%B8%D0%BA%D0%BE%D0%B2" TargetMode="External"/><Relationship Id="rId4" Type="http://schemas.openxmlformats.org/officeDocument/2006/relationships/hyperlink" Target="https://ru.wikipedia.org/wiki/%D0%9B%D1%83%D0%B3%D0%B0%D0%BD%D1%81%D0%BA%D0%B0%D1%8F_%D0%BE%D0%B1%D0%BB%D0%B0%D1%81%D1%82%D1%8C" TargetMode="External"/><Relationship Id="rId9" Type="http://schemas.openxmlformats.org/officeDocument/2006/relationships/hyperlink" Target="https://ru.wikipedia.org/wiki/1942_%D0%B3%D0%BE%D0%B4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C%D0%B0%D0%BC%D0%B0%D0%B5%D0%B2_%D0%BA%D1%83%D1%80%D0%B3%D0%B0%D0%BD" TargetMode="External"/><Relationship Id="rId2" Type="http://schemas.openxmlformats.org/officeDocument/2006/relationships/hyperlink" Target="https://ru.wikipedia.org/wiki/%D0%A1%D1%82%D0%B0%D0%BB%D0%B8%D0%BD%D0%B3%D1%80%D0%B0%D0%B4%D1%81%D0%BA%D0%B0%D1%8F_%D0%B1%D0%B8%D1%82%D0%B2%D0%B0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hyperlink" Target="https://ru.wikipedia.org/wiki/%D0%A1%D0%BF%D0%B8%D1%81%D0%BE%D0%BA_%D1%81%D0%B0%D0%BC%D1%8B%D1%85_%D0%B2%D1%8B%D1%81%D0%BE%D0%BA%D0%B8%D1%85_%D1%81%D1%82%D0%B0%D1%82%D1%83%D0%B9_%D0%BC%D0%B8%D1%80%D0%B0" TargetMode="External"/><Relationship Id="rId4" Type="http://schemas.openxmlformats.org/officeDocument/2006/relationships/hyperlink" Target="https://ru.wikipedia.org/wiki/%D0%92%D0%BE%D0%BB%D0%B3%D0%BE%D0%B3%D1%80%D0%B0%D0%B4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170080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8. В ______________ в годы Вов действовала подпольная антифашистская организация «Молодая гвардия»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7186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708920"/>
            <a:ext cx="8229600" cy="1143000"/>
          </a:xfrm>
        </p:spPr>
        <p:txBody>
          <a:bodyPr>
            <a:noAutofit/>
          </a:bodyPr>
          <a:lstStyle/>
          <a:p>
            <a:pPr fontAlgn="base"/>
            <a:r>
              <a:rPr lang="ru-RU" sz="3200" b="1" dirty="0"/>
              <a:t>16 апреля 1934 года постановлением ЦИК СССР учреждена высшая степень отличия за заслуги перед государством</a:t>
            </a:r>
            <a:br>
              <a:rPr lang="ru-RU" sz="3200" b="1" dirty="0"/>
            </a:br>
            <a:r>
              <a:rPr lang="ru-RU" sz="3200" dirty="0"/>
              <a:t>Первые Герои Советского Союза — семь человек — были, что закономерно, летчиками</a:t>
            </a:r>
            <a:r>
              <a:rPr lang="ru-RU" sz="3200" dirty="0" smtClean="0"/>
              <a:t>.</a:t>
            </a:r>
            <a:br>
              <a:rPr lang="ru-RU" sz="3200" dirty="0" smtClean="0"/>
            </a:br>
            <a:r>
              <a:rPr lang="ru-RU" sz="3200" dirty="0"/>
              <a:t>Величайшего героизма, ради которого была учреждена высшая награда СССР, не было бы без величайшей катастрофы. Ею стал первый и последний рейс парохода «Челюскин».</a:t>
            </a:r>
          </a:p>
        </p:txBody>
      </p:sp>
    </p:spTree>
    <p:extLst>
      <p:ext uri="{BB962C8B-B14F-4D97-AF65-F5344CB8AC3E}">
        <p14:creationId xmlns:p14="http://schemas.microsoft.com/office/powerpoint/2010/main" val="6931356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708920"/>
            <a:ext cx="8229600" cy="1143000"/>
          </a:xfrm>
        </p:spPr>
        <p:txBody>
          <a:bodyPr>
            <a:noAutofit/>
          </a:bodyPr>
          <a:lstStyle/>
          <a:p>
            <a:pPr algn="l" fontAlgn="base"/>
            <a:r>
              <a:rPr lang="ru-RU" sz="2800" b="1" dirty="0"/>
              <a:t>23 сентября 1933 года, через два месяца плавания, «Челюскин» окончательно затерло льдами, а 13 февраля 1934 года льды раздавили пароход, и он в течение двух часов затонул. Но жертвой катастрофы стал один-единственный человек. Завхоз экспедиции Борис Могилевич, сходивший с судна в числе последних (вместе с капитаном Владимиром Ворониным и начальником экспедиции Отто Шмидтом), был раздавлен сорвавшимся с креплений палубным грузом. Еще 104 человека успели благополучно высадиться на лед со всем необходимым для зимовки оборудованием и стали ждать помощи с Большой земли.</a:t>
            </a:r>
          </a:p>
        </p:txBody>
      </p:sp>
    </p:spTree>
    <p:extLst>
      <p:ext uri="{BB962C8B-B14F-4D97-AF65-F5344CB8AC3E}">
        <p14:creationId xmlns:p14="http://schemas.microsoft.com/office/powerpoint/2010/main" val="25990268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708920"/>
            <a:ext cx="8229600" cy="1143000"/>
          </a:xfrm>
        </p:spPr>
        <p:txBody>
          <a:bodyPr>
            <a:noAutofit/>
          </a:bodyPr>
          <a:lstStyle/>
          <a:p>
            <a:pPr algn="l" fontAlgn="base"/>
            <a:r>
              <a:rPr lang="ru-RU" sz="2800" b="1" dirty="0"/>
              <a:t>Чтобы гарантировать успех спасательной операции, к полетам привлекли семерых самых опытных пилотов только-только возникшей полярной авиации: Михаила Водопьянова, Ивана Доронина, Николая </a:t>
            </a:r>
            <a:r>
              <a:rPr lang="ru-RU" sz="2800" b="1" dirty="0" err="1"/>
              <a:t>Каманина</a:t>
            </a:r>
            <a:r>
              <a:rPr lang="ru-RU" sz="2800" b="1" dirty="0"/>
              <a:t>, Анатолия </a:t>
            </a:r>
            <a:r>
              <a:rPr lang="ru-RU" sz="2800" b="1" dirty="0" err="1"/>
              <a:t>Ляпидевского</a:t>
            </a:r>
            <a:r>
              <a:rPr lang="ru-RU" sz="2800" b="1" dirty="0"/>
              <a:t>, Сигизмунда </a:t>
            </a:r>
            <a:r>
              <a:rPr lang="ru-RU" sz="2800" b="1" dirty="0" err="1"/>
              <a:t>Леваневского</a:t>
            </a:r>
            <a:r>
              <a:rPr lang="ru-RU" sz="2800" b="1" dirty="0"/>
              <a:t>, Василия Молокова и Маврикия Слепнева — будущих первых Героев Советского Союза.</a:t>
            </a:r>
          </a:p>
        </p:txBody>
      </p:sp>
    </p:spTree>
    <p:extLst>
      <p:ext uri="{BB962C8B-B14F-4D97-AF65-F5344CB8AC3E}">
        <p14:creationId xmlns:p14="http://schemas.microsoft.com/office/powerpoint/2010/main" val="22253999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404664"/>
            <a:ext cx="8229600" cy="1143000"/>
          </a:xfrm>
        </p:spPr>
        <p:txBody>
          <a:bodyPr>
            <a:noAutofit/>
          </a:bodyPr>
          <a:lstStyle/>
          <a:p>
            <a:pPr algn="l" fontAlgn="base"/>
            <a:r>
              <a:rPr lang="ru-RU" sz="2800" b="1" dirty="0" smtClean="0"/>
              <a:t>Кто трижды герой СССР?</a:t>
            </a:r>
            <a:endParaRPr lang="ru-RU" sz="2800" b="1" dirty="0"/>
          </a:p>
        </p:txBody>
      </p:sp>
      <p:pic>
        <p:nvPicPr>
          <p:cNvPr id="7170" name="Picture 2" descr="SM-Budyonny-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1872208" cy="2343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KozhedubI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635118"/>
            <a:ext cx="171450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Alexander Pokryshkin 194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444674"/>
            <a:ext cx="1619250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s://im1-tub-ru.yandex.net/i?id=c6778efdea822f4846152c0c227a6823&amp;n=33&amp;h=215&amp;w=19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365104"/>
            <a:ext cx="1876425" cy="2047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://media73.ru/upload/iblock/6a2/6a2e7502a4a050a952af71af9c1f2ccd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9478" y="4581127"/>
            <a:ext cx="2403729" cy="2013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97797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708920"/>
            <a:ext cx="8229600" cy="1143000"/>
          </a:xfrm>
        </p:spPr>
        <p:txBody>
          <a:bodyPr>
            <a:noAutofit/>
          </a:bodyPr>
          <a:lstStyle/>
          <a:p>
            <a:pPr algn="l" fontAlgn="base"/>
            <a:r>
              <a:rPr lang="ru-RU" sz="2800" b="1" dirty="0" smtClean="0"/>
              <a:t>8. Знамя Победы над рейхстагом водрузили Егоров и __________________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1758074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1772816"/>
            <a:ext cx="8229600" cy="1143000"/>
          </a:xfrm>
        </p:spPr>
        <p:txBody>
          <a:bodyPr>
            <a:noAutofit/>
          </a:bodyPr>
          <a:lstStyle/>
          <a:p>
            <a:pPr algn="l" fontAlgn="base"/>
            <a:r>
              <a:rPr lang="ru-RU" sz="2800" b="1" dirty="0" smtClean="0"/>
              <a:t>Причиной холодной войны явилась исключительно политика стран Запада и США. </a:t>
            </a:r>
            <a:br>
              <a:rPr lang="ru-RU" sz="2800" b="1" dirty="0" smtClean="0"/>
            </a:br>
            <a:r>
              <a:rPr lang="ru-RU" sz="2800" b="1" dirty="0" smtClean="0"/>
              <a:t>За и против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2486357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996952"/>
            <a:ext cx="8229600" cy="1143000"/>
          </a:xfrm>
        </p:spPr>
        <p:txBody>
          <a:bodyPr>
            <a:noAutofit/>
          </a:bodyPr>
          <a:lstStyle/>
          <a:p>
            <a:pPr algn="l" fontAlgn="base"/>
            <a:r>
              <a:rPr lang="ru-RU" sz="2800" b="1" dirty="0" smtClean="0"/>
              <a:t>За:</a:t>
            </a:r>
            <a:br>
              <a:rPr lang="ru-RU" sz="2800" b="1" dirty="0" smtClean="0"/>
            </a:br>
            <a:r>
              <a:rPr lang="ru-RU" sz="2800" b="1" dirty="0" smtClean="0"/>
              <a:t>1. инициатива в холодной войне исходила с Запада (речь Черчилля)</a:t>
            </a:r>
            <a:br>
              <a:rPr lang="ru-RU" sz="2800" b="1" dirty="0" smtClean="0"/>
            </a:br>
            <a:r>
              <a:rPr lang="ru-RU" sz="2800" b="1" dirty="0" smtClean="0"/>
              <a:t>2. ядерное оружие первыми применили США</a:t>
            </a:r>
            <a:br>
              <a:rPr lang="ru-RU" sz="2800" b="1" dirty="0" smtClean="0"/>
            </a:br>
            <a:r>
              <a:rPr lang="ru-RU" sz="2800" b="1" dirty="0" smtClean="0"/>
              <a:t>3. НАТО 1949 , ОВД – 1955,</a:t>
            </a:r>
            <a:br>
              <a:rPr lang="ru-RU" sz="2800" b="1" dirty="0" smtClean="0"/>
            </a:br>
            <a:r>
              <a:rPr lang="ru-RU" sz="2800" b="1" dirty="0" smtClean="0"/>
              <a:t>4. СССР заявил о .. Мирной политике</a:t>
            </a:r>
            <a:br>
              <a:rPr lang="ru-RU" sz="2800" b="1" dirty="0" smtClean="0"/>
            </a:b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 smtClean="0"/>
              <a:t>Против:</a:t>
            </a:r>
            <a:br>
              <a:rPr lang="ru-RU" sz="2800" b="1" dirty="0" smtClean="0"/>
            </a:br>
            <a:r>
              <a:rPr lang="ru-RU" sz="2800" b="1" dirty="0" smtClean="0"/>
              <a:t>1. обе сверхдержавы – инициаторы создания военных блоков,</a:t>
            </a:r>
            <a:br>
              <a:rPr lang="ru-RU" sz="2800" b="1" dirty="0" smtClean="0"/>
            </a:br>
            <a:r>
              <a:rPr lang="ru-RU" sz="2800" b="1" dirty="0" smtClean="0"/>
              <a:t>2. СССР активно поддерживали гонку вооружения</a:t>
            </a:r>
            <a:br>
              <a:rPr lang="ru-RU" sz="2800" b="1" dirty="0" smtClean="0"/>
            </a:br>
            <a:r>
              <a:rPr lang="ru-RU" sz="2800" b="1" dirty="0" smtClean="0"/>
              <a:t>3. СССР тоже был участником региональных конфликтов</a:t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9805037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996952"/>
            <a:ext cx="8229600" cy="1143000"/>
          </a:xfrm>
        </p:spPr>
        <p:txBody>
          <a:bodyPr>
            <a:noAutofit/>
          </a:bodyPr>
          <a:lstStyle/>
          <a:p>
            <a:pPr algn="l" fontAlgn="base"/>
            <a:r>
              <a:rPr lang="ru-RU" sz="2800" b="1" dirty="0" smtClean="0"/>
              <a:t>8. __________ был разведчиком, лично уничтожил 11 немецких генералов, погиб в бою с </a:t>
            </a:r>
            <a:r>
              <a:rPr lang="ru-RU" sz="2800" b="1" dirty="0" err="1" smtClean="0"/>
              <a:t>бандеровцами</a:t>
            </a:r>
            <a:r>
              <a:rPr lang="ru-RU" sz="2800" b="1" dirty="0" smtClean="0"/>
              <a:t> в марте 1944 года</a:t>
            </a:r>
            <a:br>
              <a:rPr lang="ru-RU" sz="2800" b="1" dirty="0" smtClean="0"/>
            </a:b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 smtClean="0"/>
              <a:t>Яковлев, Ильюшин являлись выдающимися ____________</a:t>
            </a:r>
            <a:br>
              <a:rPr lang="ru-RU" sz="2800" b="1" dirty="0" smtClean="0"/>
            </a:b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3006827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996952"/>
            <a:ext cx="8229600" cy="1143000"/>
          </a:xfrm>
        </p:spPr>
        <p:txBody>
          <a:bodyPr>
            <a:noAutofit/>
          </a:bodyPr>
          <a:lstStyle/>
          <a:p>
            <a:pPr algn="l" fontAlgn="base"/>
            <a:r>
              <a:rPr lang="ru-RU" sz="2800" b="1" dirty="0" smtClean="0"/>
              <a:t>8 В результате операции ____________ были освобождены Белорусская СССР, часть Литовской и Латвийской ССР. Красная армия вступила на территорию Польши</a:t>
            </a:r>
            <a:br>
              <a:rPr lang="ru-RU" sz="2800" b="1" dirty="0" smtClean="0"/>
            </a:b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 smtClean="0"/>
              <a:t>Создателем новых технологий сварки металлов в годы </a:t>
            </a:r>
            <a:r>
              <a:rPr lang="ru-RU" sz="2800" b="1" dirty="0" err="1" smtClean="0"/>
              <a:t>вов</a:t>
            </a:r>
            <a:r>
              <a:rPr lang="ru-RU" sz="2800" b="1" dirty="0" smtClean="0"/>
              <a:t> стал академик _______________</a:t>
            </a:r>
            <a:br>
              <a:rPr lang="ru-RU" sz="2800" b="1" dirty="0" smtClean="0"/>
            </a:br>
            <a:r>
              <a:rPr lang="ru-RU" sz="2800" dirty="0"/>
              <a:t> В 1941-1943 годах он проводит исследования по созданию технологии сварки специальных сталей</a:t>
            </a:r>
            <a:r>
              <a:rPr lang="ru-RU" sz="2800" dirty="0" smtClean="0"/>
              <a:t>, Патон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5530989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99695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dirty="0"/>
              <a:t> </a:t>
            </a:r>
            <a:br>
              <a:rPr lang="ru-RU" sz="2400" dirty="0"/>
            </a:br>
            <a:r>
              <a:rPr lang="ru-RU" sz="2400" b="1" dirty="0"/>
              <a:t>А) Герой Рос­сий­ской Фе­де­ра­ции Вера Во­ло­ши­на была по­ве­ше­на нем­ца­ми в ходе сра­же­ния за ____________.</a:t>
            </a:r>
            <a:br>
              <a:rPr lang="ru-RU" sz="2400" b="1" dirty="0"/>
            </a:br>
            <a:r>
              <a:rPr lang="ru-RU" sz="2400" b="1" dirty="0"/>
              <a:t>Б) За не­уме­лое ко­ман­до­ва­ние вой­ска­ми За­пад­но­го фрон­та в на­чаль­ный пе­ри­од войны был каз­нен ге­не­рал ____________.</a:t>
            </a:r>
            <a:br>
              <a:rPr lang="ru-RU" sz="2400" b="1" dirty="0"/>
            </a:br>
            <a:r>
              <a:rPr lang="ru-RU" sz="2400" b="1" dirty="0"/>
              <a:t>В) Встре­ча наших войск с со­юз­ни­ка­ми про­изо­шла на реке Эльбе в ап­ре­ле ____________ года.</a:t>
            </a:r>
            <a:br>
              <a:rPr lang="ru-RU" sz="2400" b="1" dirty="0"/>
            </a:br>
            <a:r>
              <a:rPr lang="ru-RU" sz="2400" b="1" dirty="0"/>
              <a:t> </a:t>
            </a:r>
            <a:br>
              <a:rPr lang="ru-RU" sz="2400" b="1" dirty="0"/>
            </a:br>
            <a:r>
              <a:rPr lang="ru-RU" sz="2400" b="1" dirty="0"/>
              <a:t>Про­пу­щен­ные эле­мен­ты:</a:t>
            </a:r>
            <a:br>
              <a:rPr lang="ru-RU" sz="2400" b="1" dirty="0"/>
            </a:br>
            <a:r>
              <a:rPr lang="ru-RU" sz="2400" b="1" dirty="0"/>
              <a:t>1) </a:t>
            </a:r>
            <a:r>
              <a:rPr lang="ru-RU" sz="2400" b="1" dirty="0" err="1"/>
              <a:t>Ле­ни­град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2) Москва</a:t>
            </a:r>
            <a:br>
              <a:rPr lang="ru-RU" sz="2400" b="1" dirty="0"/>
            </a:br>
            <a:r>
              <a:rPr lang="ru-RU" sz="2400" b="1" dirty="0"/>
              <a:t>3) Г. К. Жуков</a:t>
            </a:r>
            <a:br>
              <a:rPr lang="ru-RU" sz="2400" b="1" dirty="0"/>
            </a:br>
            <a:r>
              <a:rPr lang="ru-RU" sz="2400" b="1" dirty="0"/>
              <a:t>4) Д. Г. Пав­лов</a:t>
            </a:r>
            <a:br>
              <a:rPr lang="ru-RU" sz="2400" b="1" dirty="0"/>
            </a:br>
            <a:r>
              <a:rPr lang="ru-RU" sz="2400" b="1" dirty="0"/>
              <a:t>5) 1945 г.</a:t>
            </a:r>
            <a:br>
              <a:rPr lang="ru-RU" sz="2400" b="1" dirty="0"/>
            </a:br>
            <a:r>
              <a:rPr lang="ru-RU" sz="2400" b="1" dirty="0"/>
              <a:t>6) 1943 г.</a:t>
            </a:r>
          </a:p>
        </p:txBody>
      </p:sp>
    </p:spTree>
    <p:extLst>
      <p:ext uri="{BB962C8B-B14F-4D97-AF65-F5344CB8AC3E}">
        <p14:creationId xmlns:p14="http://schemas.microsoft.com/office/powerpoint/2010/main" val="29726286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2780928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/>
              <a:t>«</a:t>
            </a:r>
            <a:r>
              <a:rPr lang="ru-RU" sz="2400" b="1" dirty="0" err="1"/>
              <a:t>Молода́я</a:t>
            </a:r>
            <a:r>
              <a:rPr lang="ru-RU" sz="2400" b="1" dirty="0"/>
              <a:t> </a:t>
            </a:r>
            <a:r>
              <a:rPr lang="ru-RU" sz="2400" b="1" dirty="0" err="1"/>
              <a:t>гва́рдия</a:t>
            </a:r>
            <a:r>
              <a:rPr lang="ru-RU" sz="2400" b="1" dirty="0"/>
              <a:t>»</a:t>
            </a:r>
            <a:r>
              <a:rPr lang="ru-RU" sz="2400" dirty="0"/>
              <a:t> — </a:t>
            </a:r>
            <a:r>
              <a:rPr lang="ru-RU" sz="2400" dirty="0">
                <a:hlinkClick r:id="rId2" tooltip="Подполье"/>
              </a:rPr>
              <a:t>подпольная</a:t>
            </a:r>
            <a:r>
              <a:rPr lang="ru-RU" sz="2400" dirty="0"/>
              <a:t> </a:t>
            </a:r>
            <a:r>
              <a:rPr lang="ru-RU" sz="2400" dirty="0">
                <a:hlinkClick r:id="rId3" tooltip="Антифашизм"/>
              </a:rPr>
              <a:t>антифашистская</a:t>
            </a:r>
            <a:r>
              <a:rPr lang="ru-RU" sz="2400" dirty="0"/>
              <a:t> </a:t>
            </a:r>
            <a:r>
              <a:rPr lang="ru-RU" sz="2400" dirty="0" smtClean="0"/>
              <a:t>комсомольская</a:t>
            </a:r>
            <a:r>
              <a:rPr lang="ru-RU" sz="2400" dirty="0"/>
              <a:t> </a:t>
            </a:r>
            <a:r>
              <a:rPr lang="ru-RU" sz="2400" dirty="0" smtClean="0"/>
              <a:t>организация </a:t>
            </a:r>
            <a:r>
              <a:rPr lang="ru-RU" sz="2400" dirty="0"/>
              <a:t>юношей и девушек</a:t>
            </a:r>
            <a:r>
              <a:rPr lang="ru-RU" sz="2400" baseline="30000" dirty="0" smtClean="0"/>
              <a:t>[</a:t>
            </a:r>
            <a:r>
              <a:rPr lang="ru-RU" sz="2400" dirty="0" smtClean="0"/>
              <a:t>, </a:t>
            </a:r>
            <a:r>
              <a:rPr lang="ru-RU" sz="2400" dirty="0"/>
              <a:t>действовавшая в годы Великой Отечественной войны (с сентября 1942 года по январь 1943 года), в основном, в городе Краснодоне </a:t>
            </a:r>
            <a:r>
              <a:rPr lang="ru-RU" sz="2400" dirty="0" err="1" smtClean="0">
                <a:hlinkClick r:id="rId4" tooltip="Луганская область"/>
              </a:rPr>
              <a:t>Ворошиловградской</a:t>
            </a:r>
            <a:r>
              <a:rPr lang="ru-RU" sz="2400" dirty="0" smtClean="0">
                <a:hlinkClick r:id="rId4" tooltip="Луганская область"/>
              </a:rPr>
              <a:t> </a:t>
            </a:r>
            <a:r>
              <a:rPr lang="ru-RU" sz="2400" dirty="0">
                <a:hlinkClick r:id="rId4" tooltip="Луганская область"/>
              </a:rPr>
              <a:t>области</a:t>
            </a:r>
            <a:r>
              <a:rPr lang="ru-RU" sz="2400" dirty="0"/>
              <a:t> Украинской ССР.</a:t>
            </a:r>
            <a:br>
              <a:rPr lang="ru-RU" sz="2400" dirty="0"/>
            </a:br>
            <a:r>
              <a:rPr lang="ru-RU" sz="2400" dirty="0"/>
              <a:t>Организация была создана вскоре после начала </a:t>
            </a:r>
            <a:r>
              <a:rPr lang="ru-RU" sz="2400" dirty="0">
                <a:hlinkClick r:id="rId5" tooltip="Оккупация территории СССР войсками Третьего рейха и его союзников"/>
              </a:rPr>
              <a:t>оккупации</a:t>
            </a:r>
            <a:r>
              <a:rPr lang="ru-RU" sz="2400" dirty="0"/>
              <a:t> города Краснодона </a:t>
            </a:r>
            <a:r>
              <a:rPr lang="ru-RU" sz="2400" dirty="0">
                <a:hlinkClick r:id="rId6" tooltip="Вермахт"/>
              </a:rPr>
              <a:t>войсками</a:t>
            </a:r>
            <a:r>
              <a:rPr lang="ru-RU" sz="2400" dirty="0"/>
              <a:t> </a:t>
            </a:r>
            <a:r>
              <a:rPr lang="ru-RU" sz="2400" dirty="0">
                <a:hlinkClick r:id="rId7" tooltip="Третий рейх"/>
              </a:rPr>
              <a:t>нацистской Германии</a:t>
            </a:r>
            <a:r>
              <a:rPr lang="ru-RU" sz="2400" dirty="0"/>
              <a:t>, начавшейся </a:t>
            </a:r>
            <a:r>
              <a:rPr lang="ru-RU" sz="2400" dirty="0">
                <a:hlinkClick r:id="rId8" tooltip="20 июля"/>
              </a:rPr>
              <a:t>20 июля</a:t>
            </a:r>
            <a:r>
              <a:rPr lang="ru-RU" sz="2400" dirty="0"/>
              <a:t> </a:t>
            </a:r>
            <a:r>
              <a:rPr lang="ru-RU" sz="2400" dirty="0">
                <a:hlinkClick r:id="rId9" tooltip="1942 год"/>
              </a:rPr>
              <a:t>1942 года</a:t>
            </a:r>
            <a:r>
              <a:rPr lang="ru-RU" sz="2400" dirty="0"/>
              <a:t>. «Молодая гвардия» насчитывала около ста десяти участников — юношей и девушек. Самому младшему участнику подполья было четырнадцать лет.</a:t>
            </a:r>
            <a:br>
              <a:rPr lang="ru-RU" sz="2400" dirty="0"/>
            </a:br>
            <a:r>
              <a:rPr lang="ru-RU" sz="2400" dirty="0"/>
              <a:t>Участников организации называют </a:t>
            </a:r>
            <a:r>
              <a:rPr lang="ru-RU" sz="2400" b="1" dirty="0"/>
              <a:t>молодогвардейцы</a:t>
            </a:r>
            <a:r>
              <a:rPr lang="ru-RU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149290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99695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dirty="0"/>
              <a:t> </a:t>
            </a:r>
            <a:br>
              <a:rPr lang="ru-RU" sz="2400" dirty="0"/>
            </a:br>
            <a:r>
              <a:rPr lang="ru-RU" sz="2400" b="1" dirty="0"/>
              <a:t>А) Лет­чик-герой, три­жды герой Со­вет­ско­го Союза, сбив­ший наи­боль­шее ко­ли­че­ство са­мо­ле­тов про­тив­ни­ка, в годы Ве­ли­кой Оте­че­ствен­ной войны ____________.</a:t>
            </a:r>
            <a:br>
              <a:rPr lang="ru-RU" sz="2400" b="1" dirty="0"/>
            </a:br>
            <a:r>
              <a:rPr lang="ru-RU" sz="2400" b="1" dirty="0"/>
              <a:t>Б) Ва­си­лий Чуй­ков про­сла­вил­ся при обо­ро­не г. ____________.</a:t>
            </a:r>
            <a:br>
              <a:rPr lang="ru-RU" sz="2400" b="1" dirty="0"/>
            </a:br>
            <a:r>
              <a:rPr lang="ru-RU" sz="2400" b="1" dirty="0"/>
              <a:t>В) Вар­ша­ва была осво­бож­де­на в ____________ г.</a:t>
            </a:r>
            <a:br>
              <a:rPr lang="ru-RU" sz="2400" b="1" dirty="0"/>
            </a:br>
            <a:r>
              <a:rPr lang="ru-RU" sz="2400" b="1" dirty="0"/>
              <a:t> </a:t>
            </a:r>
            <a:br>
              <a:rPr lang="ru-RU" sz="2400" b="1" dirty="0"/>
            </a:br>
            <a:r>
              <a:rPr lang="ru-RU" sz="2400" b="1" dirty="0"/>
              <a:t>Про­пу­щен­ные эле­мен­ты:</a:t>
            </a:r>
            <a:br>
              <a:rPr lang="ru-RU" sz="2400" b="1" dirty="0"/>
            </a:br>
            <a:r>
              <a:rPr lang="ru-RU" sz="2400" b="1" dirty="0"/>
              <a:t>1) 1944 г.</a:t>
            </a:r>
            <a:br>
              <a:rPr lang="ru-RU" sz="2400" b="1" dirty="0"/>
            </a:br>
            <a:r>
              <a:rPr lang="ru-RU" sz="2400" b="1" dirty="0"/>
              <a:t>2) А. </a:t>
            </a:r>
            <a:r>
              <a:rPr lang="ru-RU" sz="2400" b="1" dirty="0" err="1"/>
              <a:t>Ма­ре­сьев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3) 1945 г.</a:t>
            </a:r>
            <a:br>
              <a:rPr lang="ru-RU" sz="2400" b="1" dirty="0"/>
            </a:br>
            <a:r>
              <a:rPr lang="ru-RU" sz="2400" b="1" dirty="0"/>
              <a:t>4) Москва</a:t>
            </a:r>
            <a:br>
              <a:rPr lang="ru-RU" sz="2400" b="1" dirty="0"/>
            </a:br>
            <a:r>
              <a:rPr lang="ru-RU" sz="2400" b="1" dirty="0"/>
              <a:t>5) И. </a:t>
            </a:r>
            <a:r>
              <a:rPr lang="ru-RU" sz="2400" b="1" dirty="0" err="1"/>
              <a:t>Ко­же­дуб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6) Ста­лин­град</a:t>
            </a:r>
          </a:p>
        </p:txBody>
      </p:sp>
    </p:spTree>
    <p:extLst>
      <p:ext uri="{BB962C8B-B14F-4D97-AF65-F5344CB8AC3E}">
        <p14:creationId xmlns:p14="http://schemas.microsoft.com/office/powerpoint/2010/main" val="30336657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99695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dirty="0"/>
              <a:t> </a:t>
            </a:r>
            <a:br>
              <a:rPr lang="ru-RU" sz="2400" dirty="0"/>
            </a:br>
            <a:r>
              <a:rPr lang="ru-RU" sz="2400" b="1" dirty="0"/>
              <a:t>А) Снай­пер, про­сла­вив­ший­ся в дни Ста­лин­град­ской битвы ____________.</a:t>
            </a:r>
            <a:br>
              <a:rPr lang="ru-RU" sz="2400" b="1" dirty="0"/>
            </a:br>
            <a:r>
              <a:rPr lang="ru-RU" sz="2400" b="1" dirty="0"/>
              <a:t>Б) 250 дней ге­ро­и­че­ски дер­жал­ся в осаде г. ____________.</a:t>
            </a:r>
            <a:br>
              <a:rPr lang="ru-RU" sz="2400" b="1" dirty="0"/>
            </a:br>
            <a:r>
              <a:rPr lang="ru-RU" sz="2400" b="1" dirty="0"/>
              <a:t>В) Ста­лин­град­ская битва за­вер­ши­лась в ____________.</a:t>
            </a:r>
            <a:br>
              <a:rPr lang="ru-RU" sz="2400" b="1" dirty="0"/>
            </a:br>
            <a:r>
              <a:rPr lang="ru-RU" sz="2400" b="1" dirty="0"/>
              <a:t> </a:t>
            </a:r>
            <a:br>
              <a:rPr lang="ru-RU" sz="2400" b="1" dirty="0"/>
            </a:br>
            <a:r>
              <a:rPr lang="ru-RU" sz="2400" b="1" dirty="0"/>
              <a:t>Про­пу­щен­ные эле­мен­ты:</a:t>
            </a:r>
            <a:br>
              <a:rPr lang="ru-RU" sz="2400" b="1" dirty="0"/>
            </a:br>
            <a:r>
              <a:rPr lang="ru-RU" sz="2400" b="1" dirty="0"/>
              <a:t>1) 1944 г.</a:t>
            </a:r>
            <a:br>
              <a:rPr lang="ru-RU" sz="2400" b="1" dirty="0"/>
            </a:br>
            <a:r>
              <a:rPr lang="ru-RU" sz="2400" b="1" dirty="0"/>
              <a:t>2) В. Зай­цев</a:t>
            </a:r>
            <a:br>
              <a:rPr lang="ru-RU" sz="2400" b="1" dirty="0"/>
            </a:br>
            <a:r>
              <a:rPr lang="ru-RU" sz="2400" b="1" dirty="0"/>
              <a:t>3) 1943 г.</a:t>
            </a:r>
            <a:br>
              <a:rPr lang="ru-RU" sz="2400" b="1" dirty="0"/>
            </a:br>
            <a:r>
              <a:rPr lang="ru-RU" sz="2400" b="1" dirty="0"/>
              <a:t>4) Киев</a:t>
            </a:r>
            <a:br>
              <a:rPr lang="ru-RU" sz="2400" b="1" dirty="0"/>
            </a:br>
            <a:r>
              <a:rPr lang="ru-RU" sz="2400" b="1" dirty="0"/>
              <a:t>5) И. </a:t>
            </a:r>
            <a:r>
              <a:rPr lang="ru-RU" sz="2400" b="1" dirty="0" err="1"/>
              <a:t>Ко­же­дуб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6) Се­ва­сто­поль</a:t>
            </a:r>
          </a:p>
        </p:txBody>
      </p:sp>
    </p:spTree>
    <p:extLst>
      <p:ext uri="{BB962C8B-B14F-4D97-AF65-F5344CB8AC3E}">
        <p14:creationId xmlns:p14="http://schemas.microsoft.com/office/powerpoint/2010/main" val="19458120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99695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dirty="0"/>
              <a:t> </a:t>
            </a:r>
            <a:br>
              <a:rPr lang="ru-RU" sz="2400" dirty="0"/>
            </a:br>
            <a:r>
              <a:rPr lang="ru-RU" sz="2400" b="1" dirty="0"/>
              <a:t>А) Наи­боль­шее ко­ли­че­ство зва­ний Героя Со­вет­ско­го Союза было при­сво­е­но в ре­зуль­та­те битва за ____________.</a:t>
            </a:r>
            <a:br>
              <a:rPr lang="ru-RU" sz="2400" b="1" dirty="0"/>
            </a:br>
            <a:r>
              <a:rPr lang="ru-RU" sz="2400" b="1" dirty="0"/>
              <a:t>Б) Вто­рой фронт во Фран­ции был от­крыт со­юз­ни­ка­ми в ____________.</a:t>
            </a:r>
            <a:br>
              <a:rPr lang="ru-RU" sz="2400" b="1" dirty="0"/>
            </a:br>
            <a:r>
              <a:rPr lang="ru-RU" sz="2400" b="1" dirty="0"/>
              <a:t>В) Лет­чик-герой, три­жды герой Со­вет­ско­го Союза, сбив­ший наи­боль­шее ко­ли­че­ство са­мо­ле­тов про­тив­ни­ка, в годы Ве­ли­кой Оте­че­ствен­ной войны ____________.</a:t>
            </a:r>
            <a:br>
              <a:rPr lang="ru-RU" sz="2400" b="1" dirty="0"/>
            </a:br>
            <a:r>
              <a:rPr lang="ru-RU" sz="2400" b="1" dirty="0"/>
              <a:t> </a:t>
            </a:r>
            <a:br>
              <a:rPr lang="ru-RU" sz="2400" b="1" dirty="0"/>
            </a:br>
            <a:r>
              <a:rPr lang="ru-RU" sz="2400" b="1" dirty="0"/>
              <a:t>Про­пу­щен­ные эле­мен­ты:</a:t>
            </a:r>
            <a:br>
              <a:rPr lang="ru-RU" sz="2400" b="1" dirty="0"/>
            </a:br>
            <a:r>
              <a:rPr lang="ru-RU" sz="2400" b="1" dirty="0"/>
              <a:t>1) 1944 г.</a:t>
            </a:r>
            <a:br>
              <a:rPr lang="ru-RU" sz="2400" b="1" dirty="0"/>
            </a:br>
            <a:r>
              <a:rPr lang="ru-RU" sz="2400" b="1" dirty="0"/>
              <a:t>2) А. </a:t>
            </a:r>
            <a:r>
              <a:rPr lang="ru-RU" sz="2400" b="1" dirty="0" err="1"/>
              <a:t>Ма­ре­сьев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3) 1945 г.</a:t>
            </a:r>
            <a:br>
              <a:rPr lang="ru-RU" sz="2400" b="1" dirty="0"/>
            </a:br>
            <a:r>
              <a:rPr lang="ru-RU" sz="2400" b="1" dirty="0"/>
              <a:t>4) Москва</a:t>
            </a:r>
            <a:br>
              <a:rPr lang="ru-RU" sz="2400" b="1" dirty="0"/>
            </a:br>
            <a:r>
              <a:rPr lang="ru-RU" sz="2400" b="1" dirty="0"/>
              <a:t>5) И. </a:t>
            </a:r>
            <a:r>
              <a:rPr lang="ru-RU" sz="2400" b="1" dirty="0" err="1"/>
              <a:t>Ко­же­дуб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6) Днепр</a:t>
            </a:r>
          </a:p>
        </p:txBody>
      </p:sp>
    </p:spTree>
    <p:extLst>
      <p:ext uri="{BB962C8B-B14F-4D97-AF65-F5344CB8AC3E}">
        <p14:creationId xmlns:p14="http://schemas.microsoft.com/office/powerpoint/2010/main" val="10139223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63691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 </a:t>
            </a:r>
            <a:br>
              <a:rPr lang="ru-RU" sz="2400" b="1" dirty="0"/>
            </a:br>
            <a:r>
              <a:rPr lang="ru-RU" sz="2400" b="1" dirty="0"/>
              <a:t>А) Обо­ро­на Брест­ской кре­по­сти в ____________ г. по­ка­за­ла один из при­ме­ров стой­ко­сти со­вет­ских сол­дат и ко­ман­ди­ров.</a:t>
            </a:r>
            <a:br>
              <a:rPr lang="ru-RU" sz="2400" b="1" dirty="0"/>
            </a:br>
            <a:r>
              <a:rPr lang="ru-RU" sz="2400" b="1" dirty="0"/>
              <a:t>Б) Во время на­ступ­ле­ния на Моск­ву фа­шист­ским вой­скам не уда­лось взять г. ____________.</a:t>
            </a:r>
            <a:br>
              <a:rPr lang="ru-RU" sz="2400" b="1" dirty="0"/>
            </a:br>
            <a:r>
              <a:rPr lang="ru-RU" sz="2400" b="1" dirty="0"/>
              <a:t>В) Одним из ру­ко­во­ди­те­лей мо­ло­деж­ной под­поль­ной ор­га­ни­за­ции «Мо­ло­дая гвар­дия» был ____________.</a:t>
            </a:r>
            <a:br>
              <a:rPr lang="ru-RU" sz="2400" b="1" dirty="0"/>
            </a:br>
            <a:r>
              <a:rPr lang="ru-RU" sz="2400" b="1" dirty="0"/>
              <a:t> </a:t>
            </a:r>
            <a:br>
              <a:rPr lang="ru-RU" sz="2400" b="1" dirty="0"/>
            </a:br>
            <a:r>
              <a:rPr lang="ru-RU" sz="2400" b="1" dirty="0"/>
              <a:t>Про­пу­щен­ные эле­мен­ты:</a:t>
            </a:r>
            <a:br>
              <a:rPr lang="ru-RU" sz="2400" b="1" dirty="0"/>
            </a:br>
            <a:r>
              <a:rPr lang="ru-RU" sz="2400" b="1" dirty="0"/>
              <a:t>1) В. </a:t>
            </a:r>
            <a:r>
              <a:rPr lang="ru-RU" sz="2400" b="1" dirty="0" err="1"/>
              <a:t>Тре­тья­ке­вич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2) 1941 г.</a:t>
            </a:r>
            <a:br>
              <a:rPr lang="ru-RU" sz="2400" b="1" dirty="0"/>
            </a:br>
            <a:r>
              <a:rPr lang="ru-RU" sz="2400" b="1" dirty="0"/>
              <a:t>3) 1942 г.</a:t>
            </a:r>
            <a:br>
              <a:rPr lang="ru-RU" sz="2400" b="1" dirty="0"/>
            </a:br>
            <a:r>
              <a:rPr lang="ru-RU" sz="2400" b="1" dirty="0"/>
              <a:t>4) Ка­ли­нин</a:t>
            </a:r>
            <a:br>
              <a:rPr lang="ru-RU" sz="2400" b="1" dirty="0"/>
            </a:br>
            <a:r>
              <a:rPr lang="ru-RU" sz="2400" b="1" dirty="0"/>
              <a:t>5) Н. Куз­не­цов</a:t>
            </a:r>
            <a:br>
              <a:rPr lang="ru-RU" sz="2400" b="1" dirty="0"/>
            </a:br>
            <a:r>
              <a:rPr lang="ru-RU" sz="2400" b="1" dirty="0"/>
              <a:t>6) Тула</a:t>
            </a:r>
          </a:p>
        </p:txBody>
      </p:sp>
    </p:spTree>
    <p:extLst>
      <p:ext uri="{BB962C8B-B14F-4D97-AF65-F5344CB8AC3E}">
        <p14:creationId xmlns:p14="http://schemas.microsoft.com/office/powerpoint/2010/main" val="23811224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63691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 </a:t>
            </a:r>
            <a:br>
              <a:rPr lang="ru-RU" sz="2400" b="1" dirty="0"/>
            </a:br>
            <a:r>
              <a:rPr lang="ru-RU" sz="2400" b="1" dirty="0"/>
              <a:t>А) Мо­ло­деж­ная ком­со­моль­ская ор­га­ни­за­ция «Мо­ло­дая гвар­дия» дей­ство­ва­ла на тер­ри­то­рии г. ____________.</a:t>
            </a:r>
            <a:br>
              <a:rPr lang="ru-RU" sz="2400" b="1" dirty="0"/>
            </a:br>
            <a:r>
              <a:rPr lang="ru-RU" sz="2400" b="1" dirty="0"/>
              <a:t>Б) Пер­вый ноч­ной таран в годы войны со­вер­шил ____________.</a:t>
            </a:r>
            <a:br>
              <a:rPr lang="ru-RU" sz="2400" b="1" dirty="0"/>
            </a:br>
            <a:r>
              <a:rPr lang="ru-RU" sz="2400" b="1" dirty="0"/>
              <a:t>В) Кур­ская битва была в____________ г.</a:t>
            </a:r>
            <a:br>
              <a:rPr lang="ru-RU" sz="2400" b="1" dirty="0"/>
            </a:br>
            <a:r>
              <a:rPr lang="ru-RU" sz="2400" b="1" dirty="0"/>
              <a:t> </a:t>
            </a:r>
            <a:br>
              <a:rPr lang="ru-RU" sz="2400" b="1" dirty="0"/>
            </a:br>
            <a:r>
              <a:rPr lang="ru-RU" sz="2400" b="1" dirty="0"/>
              <a:t>Про­пу­щен­ные эле­мен­ты:</a:t>
            </a:r>
            <a:br>
              <a:rPr lang="ru-RU" sz="2400" b="1" dirty="0"/>
            </a:br>
            <a:r>
              <a:rPr lang="ru-RU" sz="2400" b="1" dirty="0"/>
              <a:t>1) 1944</a:t>
            </a:r>
            <a:br>
              <a:rPr lang="ru-RU" sz="2400" b="1" dirty="0"/>
            </a:br>
            <a:r>
              <a:rPr lang="ru-RU" sz="2400" b="1" dirty="0"/>
              <a:t>2) В. Та­ла­ли­хин</a:t>
            </a:r>
            <a:br>
              <a:rPr lang="ru-RU" sz="2400" b="1" dirty="0"/>
            </a:br>
            <a:r>
              <a:rPr lang="ru-RU" sz="2400" b="1" dirty="0"/>
              <a:t>3) 1943</a:t>
            </a:r>
            <a:br>
              <a:rPr lang="ru-RU" sz="2400" b="1" dirty="0"/>
            </a:br>
            <a:r>
              <a:rPr lang="ru-RU" sz="2400" b="1" dirty="0"/>
              <a:t>4) Крас­но­дон</a:t>
            </a:r>
            <a:br>
              <a:rPr lang="ru-RU" sz="2400" b="1" dirty="0"/>
            </a:br>
            <a:r>
              <a:rPr lang="ru-RU" sz="2400" b="1" dirty="0"/>
              <a:t>5) И. </a:t>
            </a:r>
            <a:r>
              <a:rPr lang="ru-RU" sz="2400" b="1" dirty="0" err="1"/>
              <a:t>Ко­же­дуб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6) Минск</a:t>
            </a:r>
          </a:p>
        </p:txBody>
      </p:sp>
    </p:spTree>
    <p:extLst>
      <p:ext uri="{BB962C8B-B14F-4D97-AF65-F5344CB8AC3E}">
        <p14:creationId xmlns:p14="http://schemas.microsoft.com/office/powerpoint/2010/main" val="41842782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49188" y="443711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 </a:t>
            </a:r>
            <a:br>
              <a:rPr lang="ru-RU" sz="2400" b="1" dirty="0"/>
            </a:br>
            <a:r>
              <a:rPr lang="ru-RU" sz="2400" b="1" dirty="0" smtClean="0"/>
              <a:t>Родина - мать </a:t>
            </a:r>
            <a:r>
              <a:rPr lang="ru-RU" sz="2400" b="1" dirty="0"/>
              <a:t>Скульптура «Родина-мать зовёт!»</a:t>
            </a:r>
            <a:r>
              <a:rPr lang="ru-RU" sz="2400" dirty="0"/>
              <a:t> — композиционный центр памятника-ансамбля «Героям </a:t>
            </a:r>
            <a:r>
              <a:rPr lang="ru-RU" sz="2400" dirty="0">
                <a:hlinkClick r:id="rId2" tooltip="Сталинградская битва"/>
              </a:rPr>
              <a:t>Сталинградской битвы</a:t>
            </a:r>
            <a:r>
              <a:rPr lang="ru-RU" sz="2400" dirty="0"/>
              <a:t>» на </a:t>
            </a:r>
            <a:r>
              <a:rPr lang="ru-RU" sz="2400" dirty="0">
                <a:hlinkClick r:id="rId3" tooltip="Мамаев курган"/>
              </a:rPr>
              <a:t>Мамаевом кургане</a:t>
            </a:r>
            <a:r>
              <a:rPr lang="ru-RU" sz="2400" dirty="0"/>
              <a:t> в </a:t>
            </a:r>
            <a:r>
              <a:rPr lang="ru-RU" sz="2400" dirty="0">
                <a:hlinkClick r:id="rId4" tooltip="Волгоград"/>
              </a:rPr>
              <a:t>Волгограде</a:t>
            </a:r>
            <a:r>
              <a:rPr lang="ru-RU" sz="2400" dirty="0"/>
              <a:t>. Одна из </a:t>
            </a:r>
            <a:r>
              <a:rPr lang="ru-RU" sz="2400" dirty="0">
                <a:hlinkClick r:id="rId5" tooltip="Список самых высоких статуй мира"/>
              </a:rPr>
              <a:t>самых высоких статуй мира</a:t>
            </a:r>
            <a:r>
              <a:rPr lang="ru-RU" sz="2400" dirty="0"/>
              <a:t>, высочайшая статуя России и Европы (без постамента — самая высокая статуя в мире на момент постройки в течение 22 лет</a:t>
            </a:r>
            <a:r>
              <a:rPr lang="ru-RU" sz="2400" dirty="0" smtClean="0"/>
              <a:t>). </a:t>
            </a:r>
            <a:r>
              <a:rPr lang="ru-RU" sz="2400" dirty="0" smtClean="0">
                <a:solidFill>
                  <a:srgbClr val="C00000"/>
                </a:solidFill>
              </a:rPr>
              <a:t>Вучетич и Никитин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12290" name="Picture 2" descr="https://hist-ege.sdamgia.ru/get_file?id=746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88640"/>
            <a:ext cx="2808312" cy="3887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07831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49188" y="443711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 </a:t>
            </a:r>
            <a:br>
              <a:rPr lang="ru-RU" sz="2400" b="1" dirty="0"/>
            </a:b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24578" name="Picture 2" descr="https://hist-ege.sdamgia.ru/get_file?id=2234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67178"/>
            <a:ext cx="6700998" cy="6114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04009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49188" y="443711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 </a:t>
            </a:r>
            <a:br>
              <a:rPr lang="ru-RU" sz="2400" b="1" dirty="0"/>
            </a:br>
            <a:r>
              <a:rPr lang="ru-RU" sz="2000" b="1" dirty="0"/>
              <a:t>По­яс­не­ние.</a:t>
            </a:r>
            <a:r>
              <a:rPr lang="ru-RU" sz="2000" dirty="0"/>
              <a:t>1) па­мят­ник со­вет­ско­му сол­да­ту в Пло­в­ди­ве;</a:t>
            </a:r>
            <a:br>
              <a:rPr lang="ru-RU" sz="2000" dirty="0"/>
            </a:br>
            <a:r>
              <a:rPr lang="ru-RU" sz="2000" dirty="0"/>
              <a:t>2) па­мят­ник «Ты­ся­че­ле­тие Руси» в Нов­го­ро­де;</a:t>
            </a:r>
            <a:br>
              <a:rPr lang="ru-RU" sz="2000" dirty="0"/>
            </a:br>
            <a:r>
              <a:rPr lang="ru-RU" sz="2000" dirty="0"/>
              <a:t>3) па­мят­ник та­чан­ке в Ка­хов­ке;</a:t>
            </a:r>
            <a:br>
              <a:rPr lang="ru-RU" sz="2000" dirty="0"/>
            </a:br>
            <a:r>
              <a:rPr lang="ru-RU" sz="2000" dirty="0"/>
              <a:t>4) па­мят­ник со­вет­ско­му воину-осво­бо­ди­те­лю в Бер­ли­не.</a:t>
            </a:r>
            <a:br>
              <a:rPr lang="ru-RU" sz="2000" dirty="0"/>
            </a:br>
            <a:r>
              <a:rPr lang="ru-RU" sz="2000" dirty="0" smtClean="0"/>
              <a:t> </a:t>
            </a:r>
            <a:r>
              <a:rPr lang="ru-RU" sz="2000" dirty="0"/>
              <a:t>Толь­ко па­мят­ник в Бер­ли­не по­свя­щен со­бы­тиям Ве­ли­кой Оте­че­ствен­ной войны.</a:t>
            </a:r>
            <a:br>
              <a:rPr lang="ru-RU" sz="2000" dirty="0"/>
            </a:br>
            <a:r>
              <a:rPr lang="ru-RU" sz="2000" dirty="0" smtClean="0"/>
              <a:t>Также </a:t>
            </a:r>
            <a:r>
              <a:rPr lang="ru-RU" sz="2000" dirty="0"/>
              <a:t>под циф­рой 1 па­мят­ник со­вет­ско­му сол­да­ту в Бол­га­рии, ле­ген­дар­ный «Алеша».</a:t>
            </a:r>
            <a:br>
              <a:rPr lang="ru-RU" sz="2000" dirty="0"/>
            </a:br>
            <a:r>
              <a:rPr lang="ru-RU" sz="2000" dirty="0"/>
              <a:t> </a:t>
            </a:r>
            <a:br>
              <a:rPr lang="ru-RU" sz="2000" dirty="0"/>
            </a:br>
            <a:r>
              <a:rPr lang="ru-RU" sz="2000" dirty="0"/>
              <a:t>Ответ: 1, 4.</a:t>
            </a:r>
            <a:br>
              <a:rPr lang="ru-RU" sz="2000" dirty="0"/>
            </a:b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24578" name="Picture 2" descr="https://hist-ege.sdamgia.ru/get_file?id=2234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88640"/>
            <a:ext cx="3630296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48445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4941168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 </a:t>
            </a:r>
            <a:br>
              <a:rPr lang="ru-RU" sz="2400" b="1" dirty="0"/>
            </a:br>
            <a:r>
              <a:rPr lang="ru-RU" sz="2000" dirty="0"/>
              <a:t/>
            </a:r>
            <a:br>
              <a:rPr lang="ru-RU" sz="2000" dirty="0"/>
            </a:b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25602" name="Picture 2" descr="https://hist-ege.sdamgia.ru/get_file?id=78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764704"/>
            <a:ext cx="4104456" cy="5787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6860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4941168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 </a:t>
            </a:r>
            <a:br>
              <a:rPr lang="ru-RU" sz="2400" b="1" dirty="0"/>
            </a:br>
            <a:r>
              <a:rPr lang="ru-RU" sz="2000" dirty="0"/>
              <a:t/>
            </a:r>
            <a:br>
              <a:rPr lang="ru-RU" sz="2000" dirty="0"/>
            </a:b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27650" name="Picture 2" descr="https://hist-ege.sdamgia.ru/get_file?id=2218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225" y="313366"/>
            <a:ext cx="5100087" cy="591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04384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458112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/>
              <a:t>Иван </a:t>
            </a:r>
            <a:r>
              <a:rPr lang="ru-RU" sz="3200" dirty="0" err="1"/>
              <a:t>Туркенич</a:t>
            </a:r>
            <a:r>
              <a:rPr lang="ru-RU" sz="3200" dirty="0"/>
              <a:t>, командир «Молодой гвардии», 1943 год.</a:t>
            </a:r>
          </a:p>
        </p:txBody>
      </p:sp>
      <p:pic>
        <p:nvPicPr>
          <p:cNvPr id="1026" name="Picture 2" descr="https://upload.wikimedia.org/wikipedia/commons/thumb/e/e4/%D0%98%D0%B2%D0%B0%D0%BD_%D0%A2%D1%83%D1%80%D0%BA%D0%B5%D0%BD%D0%B8%D1%87.PNG/200px-%D0%98%D0%B2%D0%B0%D0%BD_%D0%A2%D1%83%D1%80%D0%BA%D0%B5%D0%BD%D0%B8%D1%8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32656"/>
            <a:ext cx="2160240" cy="4201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698162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4941168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 </a:t>
            </a:r>
            <a:br>
              <a:rPr lang="ru-RU" sz="2400" b="1" dirty="0"/>
            </a:br>
            <a:r>
              <a:rPr lang="ru-RU" sz="2000" dirty="0"/>
              <a:t/>
            </a:r>
            <a:br>
              <a:rPr lang="ru-RU" sz="2000" dirty="0"/>
            </a:b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28674" name="Picture 2" descr="https://hist-ege.sdamgia.ru/get_file?id=78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74700"/>
            <a:ext cx="5040559" cy="653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74514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4941168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 </a:t>
            </a:r>
            <a:br>
              <a:rPr lang="ru-RU" sz="2400" b="1" dirty="0"/>
            </a:br>
            <a:r>
              <a:rPr lang="ru-RU" sz="2000" dirty="0"/>
              <a:t/>
            </a:r>
            <a:br>
              <a:rPr lang="ru-RU" sz="2000" dirty="0"/>
            </a:b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29698" name="Picture 2" descr="https://hist-ege.sdamgia.ru/get_file?id=2219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244" y="476671"/>
            <a:ext cx="4279932" cy="6273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68831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63691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 </a:t>
            </a:r>
            <a:br>
              <a:rPr lang="ru-RU" sz="2400" b="1" dirty="0"/>
            </a:br>
            <a:r>
              <a:rPr lang="ru-RU" sz="2800" b="1" dirty="0"/>
              <a:t>В годы прав­ле­ния Ста­ли­на было по­стро­е­но новое зда­ния МГУ. Остан­кин­скую те­ле­баш­ню (1) на­ча­ли стро­ить в 1957 г. Дом Паш­ко­ва в XVIII в. (4).</a:t>
            </a:r>
            <a:br>
              <a:rPr lang="ru-RU" sz="2800" b="1" dirty="0"/>
            </a:br>
            <a:r>
              <a:rPr lang="ru-RU" sz="2800" b="1" dirty="0"/>
              <a:t>А также па­мят­ник Веры Му­хи­ной «Ра­бо­чий и кол­хоз­ни­ца» — 3.</a:t>
            </a:r>
            <a:br>
              <a:rPr lang="ru-RU" sz="2800" b="1" dirty="0"/>
            </a:br>
            <a:r>
              <a:rPr lang="ru-RU" sz="2800" b="1" dirty="0"/>
              <a:t> </a:t>
            </a:r>
            <a:br>
              <a:rPr lang="ru-RU" sz="2800" b="1" dirty="0"/>
            </a:br>
            <a:r>
              <a:rPr lang="ru-RU" sz="2800" b="1" dirty="0"/>
              <a:t>Ответ: 2, 3</a:t>
            </a:r>
            <a:r>
              <a:rPr lang="ru-RU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3176406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63691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 </a:t>
            </a:r>
            <a:br>
              <a:rPr lang="ru-RU" sz="2400" b="1" dirty="0"/>
            </a:br>
            <a:endParaRPr lang="ru-RU" sz="2400" dirty="0"/>
          </a:p>
        </p:txBody>
      </p:sp>
      <p:pic>
        <p:nvPicPr>
          <p:cNvPr id="30722" name="Picture 2" descr="https://hist-ege.sdamgia.ru/get_file?id=876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1" y="836712"/>
            <a:ext cx="8017261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93754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63691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 </a:t>
            </a:r>
            <a:br>
              <a:rPr lang="ru-RU" sz="2400" b="1" dirty="0"/>
            </a:br>
            <a:endParaRPr lang="ru-RU" sz="2400" dirty="0"/>
          </a:p>
        </p:txBody>
      </p:sp>
      <p:pic>
        <p:nvPicPr>
          <p:cNvPr id="33794" name="Picture 2" descr="https://hist-ege.sdamgia.ru/get_file?id=2204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04664"/>
            <a:ext cx="5256584" cy="5987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245029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63691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 </a:t>
            </a:r>
            <a:br>
              <a:rPr lang="ru-RU" sz="2400" b="1" dirty="0"/>
            </a:br>
            <a:endParaRPr lang="ru-RU" sz="2400" dirty="0"/>
          </a:p>
        </p:txBody>
      </p:sp>
      <p:sp>
        <p:nvSpPr>
          <p:cNvPr id="2" name="AutoShape 2" descr="https://hist-ege.sdamgia.ru/get_file?id=2205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2772" name="Picture 4" descr="https://hist-ege.sdamgia.ru/get_file?id=2205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908720"/>
            <a:ext cx="8582025" cy="4152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710403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63691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 </a:t>
            </a:r>
            <a:br>
              <a:rPr lang="ru-RU" sz="2400" b="1" dirty="0"/>
            </a:br>
            <a:endParaRPr lang="ru-RU" sz="2400" dirty="0"/>
          </a:p>
        </p:txBody>
      </p:sp>
      <p:sp>
        <p:nvSpPr>
          <p:cNvPr id="2" name="AutoShape 2" descr="https://hist-ege.sdamgia.ru/get_file?id=2205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4818" name="Picture 2" descr="https://hist-ege.sdamgia.ru/get_file?id=186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32656"/>
            <a:ext cx="7743245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178208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63691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 </a:t>
            </a:r>
            <a:br>
              <a:rPr lang="ru-RU" sz="2400" b="1" dirty="0"/>
            </a:br>
            <a:endParaRPr lang="ru-RU" sz="2400" dirty="0"/>
          </a:p>
        </p:txBody>
      </p:sp>
      <p:sp>
        <p:nvSpPr>
          <p:cNvPr id="2" name="AutoShape 2" descr="https://hist-ege.sdamgia.ru/get_file?id=2205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5842" name="Picture 2" descr="https://hist-ege.sdamgia.ru/get_file?id=2205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896" y="476671"/>
            <a:ext cx="6024320" cy="6443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4696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63691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 </a:t>
            </a:r>
            <a:br>
              <a:rPr lang="ru-RU" sz="2400" b="1" dirty="0"/>
            </a:br>
            <a:endParaRPr lang="ru-RU" sz="2400" dirty="0"/>
          </a:p>
        </p:txBody>
      </p:sp>
      <p:sp>
        <p:nvSpPr>
          <p:cNvPr id="2" name="AutoShape 2" descr="https://hist-ege.sdamgia.ru/get_file?id=2205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6866" name="Picture 2" descr="https://hist-ege.sdamgia.ru/get_file?id=70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60338"/>
            <a:ext cx="4392488" cy="6514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602034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63691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 </a:t>
            </a:r>
            <a:br>
              <a:rPr lang="ru-RU" sz="2400" b="1" dirty="0"/>
            </a:br>
            <a:endParaRPr lang="ru-RU" sz="2400" dirty="0"/>
          </a:p>
        </p:txBody>
      </p:sp>
      <p:sp>
        <p:nvSpPr>
          <p:cNvPr id="2" name="AutoShape 2" descr="https://hist-ege.sdamgia.ru/get_file?id=2205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484026" y="620688"/>
            <a:ext cx="7992888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1) Карта от­но­сит­ся к на­чаль­но­му этапу войны.</a:t>
            </a:r>
          </a:p>
          <a:p>
            <a:r>
              <a:rPr lang="ru-RU" sz="2800" dirty="0"/>
              <a:t>2) Гер­ма­ния пла­ни­ро­ва­ла за­вер­шить войну к концу лета 1942 г.</a:t>
            </a:r>
          </a:p>
          <a:p>
            <a:r>
              <a:rPr lang="ru-RU" sz="2800" dirty="0"/>
              <a:t>3) Для от­ра­же­ния агрес­сии, обо­зна­чен­ной на карте, был со­здан Совет труда и обо­ро­ны.</a:t>
            </a:r>
          </a:p>
          <a:p>
            <a:r>
              <a:rPr lang="ru-RU" sz="2800" dirty="0"/>
              <a:t>4) Ру­ко­во­ди­те­лем стра­ны в это время был И.В. Ста­лин.</a:t>
            </a:r>
          </a:p>
          <a:p>
            <a:r>
              <a:rPr lang="ru-RU" sz="2800" dirty="0"/>
              <a:t>5) Сра­же­ние под Смо­лен­ском стало важ­ным эта­пом в срыве фа­шист­ской стра­те­гии «блиц­кри­га».</a:t>
            </a:r>
          </a:p>
          <a:p>
            <a:r>
              <a:rPr lang="ru-RU" sz="2800" dirty="0"/>
              <a:t>6) На­ступ­ле­ние не­мец­ких войск было оста­нов­ле­но по всей линии фрон­та зимой 1941 г.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2579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636912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 smtClean="0"/>
              <a:t>Отрывок из статьи в </a:t>
            </a:r>
            <a:r>
              <a:rPr lang="ru-RU" sz="3200" dirty="0" err="1" smtClean="0"/>
              <a:t>анг</a:t>
            </a:r>
            <a:r>
              <a:rPr lang="ru-RU" sz="3200" dirty="0" smtClean="0"/>
              <a:t>. Газете Таймс</a:t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В среднем течении Дона Русские войска продолжают с поразительной энергией и яростью преследовать врага. В разгар зимы в замерзшей степи атаковать мощные немецкие укрепления – само по себе выдающееся достижение…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82734183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63691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 </a:t>
            </a:r>
            <a:br>
              <a:rPr lang="ru-RU" sz="2400" b="1" dirty="0"/>
            </a:br>
            <a:endParaRPr lang="ru-RU" sz="2400" dirty="0"/>
          </a:p>
        </p:txBody>
      </p:sp>
      <p:sp>
        <p:nvSpPr>
          <p:cNvPr id="2" name="AutoShape 2" descr="https://hist-ege.sdamgia.ru/get_file?id=2205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9938" name="Picture 2" descr="https://hist-ege.sdamgia.ru/get_file?id=875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4756"/>
            <a:ext cx="6696744" cy="6323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837387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63691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 </a:t>
            </a:r>
            <a:br>
              <a:rPr lang="ru-RU" sz="2400" b="1" dirty="0"/>
            </a:br>
            <a:endParaRPr lang="ru-RU" sz="2400" dirty="0"/>
          </a:p>
        </p:txBody>
      </p:sp>
      <p:sp>
        <p:nvSpPr>
          <p:cNvPr id="2" name="AutoShape 2" descr="https://hist-ege.sdamgia.ru/get_file?id=2205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115616" y="404664"/>
            <a:ext cx="720080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1) На схеме обо­зна­че­ны бо­е­вые дей­ствия до конца 1943 г.</a:t>
            </a:r>
          </a:p>
          <a:p>
            <a:r>
              <a:rPr lang="ru-RU" sz="2400" b="1" dirty="0"/>
              <a:t>2) Со­бы­тия, обо­зна­чен­ные на схеме, яви­лись пер­вым на­ступ­ле­ни­ем Крас­ной армии в ходе Ве­ли­кой Оте­че­ствен­ной войны.</a:t>
            </a:r>
          </a:p>
          <a:p>
            <a:r>
              <a:rPr lang="ru-RU" sz="2400" b="1" dirty="0"/>
              <a:t>3) На схеме обо­зна­че­ны бо­е­вые дей­ствия Крас­ной армии в ходе опе­ра­ции «Уран».</a:t>
            </a:r>
          </a:p>
          <a:p>
            <a:r>
              <a:rPr lang="ru-RU" sz="2400" b="1" dirty="0"/>
              <a:t>4) Участ­ни­ком со­бы­тий, обо­зна­чен­ных на схеме, яв­лял­ся К. К. Ро­кос­сов­ский.</a:t>
            </a:r>
          </a:p>
          <a:p>
            <a:r>
              <a:rPr lang="ru-RU" sz="2400" b="1" dirty="0"/>
              <a:t>5) В коль­це окру­же­ния, обо­зна­чен­ном на схеме, ока­за­лось более 2 млн не­мец­ких сол­дат.</a:t>
            </a:r>
          </a:p>
          <a:p>
            <a:r>
              <a:rPr lang="ru-RU" sz="2400" b="1" dirty="0"/>
              <a:t>6) Со­бы­тия, обо­зна­чен­ные на схеме стрел­ка­ми, на­ча­лись в но­яб­ре 1942 г.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804061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63691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 </a:t>
            </a:r>
            <a:br>
              <a:rPr lang="ru-RU" sz="2400" b="1" dirty="0"/>
            </a:br>
            <a:endParaRPr lang="ru-RU" sz="2400" dirty="0"/>
          </a:p>
        </p:txBody>
      </p:sp>
      <p:sp>
        <p:nvSpPr>
          <p:cNvPr id="2" name="AutoShape 2" descr="https://hist-ege.sdamgia.ru/get_file?id=2205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986" name="Picture 2" descr="https://hist-ege.sdamgia.ru/get_file?id=875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396" y="620688"/>
            <a:ext cx="5412827" cy="5816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616823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63691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 </a:t>
            </a:r>
            <a:br>
              <a:rPr lang="ru-RU" sz="2400" b="1" dirty="0"/>
            </a:br>
            <a:endParaRPr lang="ru-RU" sz="2400" dirty="0"/>
          </a:p>
        </p:txBody>
      </p:sp>
      <p:sp>
        <p:nvSpPr>
          <p:cNvPr id="2" name="AutoShape 2" descr="https://hist-ege.sdamgia.ru/get_file?id=2205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115616" y="404664"/>
            <a:ext cx="72008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1) Со­бы­тия, обо­зна­чен­ные на схеме, яв­ля­ют­ся ча­стью ко­рен­но­го пе­ре­ло­ма в ходе Ве­ли­кой Оте­че­ствен­ной войны.</a:t>
            </a:r>
          </a:p>
          <a:p>
            <a:r>
              <a:rPr lang="ru-RU" sz="2400" dirty="0"/>
              <a:t>2) Со­бы­тия, обо­зна­чен­ные на схеме, про­изо­шли после от­кры­тия со­юз­ни­ка­ми Вто­ро­го фрон­та в Ев­ро­пе</a:t>
            </a:r>
          </a:p>
          <a:p>
            <a:r>
              <a:rPr lang="ru-RU" sz="2400" dirty="0"/>
              <a:t>3) На схеме обо­зна­че­ны дей­ствия Крас­ной армии в ходе про­ве­де­ния опе­ра­ции «Уран».</a:t>
            </a:r>
          </a:p>
          <a:p>
            <a:r>
              <a:rPr lang="ru-RU" sz="2400" dirty="0"/>
              <a:t>4) Город Ке­нигсберг был взят Крас­ной ар­ми­ей в ходе со­бы­тий, обо­зна­чен­ных на дан­ной схеме.</a:t>
            </a:r>
          </a:p>
          <a:p>
            <a:r>
              <a:rPr lang="ru-RU" sz="2400" dirty="0"/>
              <a:t>5) На схеме обо­зна­че­ны дей­ствия Крас­ной армии в ходе про­ве­де­ния опе­ра­ции «Баг­ра­ти­он».</a:t>
            </a:r>
          </a:p>
          <a:p>
            <a:r>
              <a:rPr lang="ru-RU" sz="2400" dirty="0"/>
              <a:t>6) В ходе со­бы­тий, обо­зна­чен­ных на схеме, тер­ри­то­рия Бе­ло­рус­ской ССР была пол­но­стью осво­бож­де­на от не­мец­ко-фа­шист­ских за­хват­чи­ков.</a:t>
            </a:r>
          </a:p>
        </p:txBody>
      </p:sp>
    </p:spTree>
    <p:extLst>
      <p:ext uri="{BB962C8B-B14F-4D97-AF65-F5344CB8AC3E}">
        <p14:creationId xmlns:p14="http://schemas.microsoft.com/office/powerpoint/2010/main" val="257773053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63691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 </a:t>
            </a:r>
            <a:br>
              <a:rPr lang="ru-RU" sz="2400" b="1" dirty="0"/>
            </a:br>
            <a:endParaRPr lang="ru-RU" sz="2400" dirty="0"/>
          </a:p>
        </p:txBody>
      </p:sp>
      <p:sp>
        <p:nvSpPr>
          <p:cNvPr id="2" name="AutoShape 2" descr="https://hist-ege.sdamgia.ru/get_file?id=2205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460375" y="186179"/>
            <a:ext cx="8352928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1) Со­бы­тия, обо­зна­чен­ные на схеме, яв­ля­ют­ся ча­стью ко­рен­но­го пе­ре­ло­ма в ходе Ве­ли­кой Оте­че­ствен­ной войны. (НЕТ, ко­рен­ной пе­ре­лом за­вер­шил­ся в ходе Кур­ской битвы)</a:t>
            </a:r>
          </a:p>
          <a:p>
            <a:r>
              <a:rPr lang="ru-RU" sz="2400" dirty="0"/>
              <a:t>2) Со­бы­тия, обо­зна­чен­ные на схеме, про­изо­шли после от­кры­тия со­юз­ни­ка­ми Вто­ро­го фрон­та в Ев­ро­пе (ДА, верно, со­юз­ни­ки от­кры­ли вто­рой фронт 6 июня 1944 г. Бе­ло­рус­ская опе­ра­ция на­ча­лась 23 июня)</a:t>
            </a:r>
          </a:p>
          <a:p>
            <a:r>
              <a:rPr lang="ru-RU" sz="2400" dirty="0"/>
              <a:t>3) На схеме обо­зна­че­ны дей­ствия Крас­ной армии в ходе про­ве­де­ния опе­ра­ции «Уран». (НЕТ, «Уран» на­зы­ва­лась </a:t>
            </a:r>
            <a:r>
              <a:rPr lang="ru-RU" sz="2400" dirty="0" err="1"/>
              <a:t>лпе­ра­ция</a:t>
            </a:r>
            <a:r>
              <a:rPr lang="ru-RU" sz="2400" dirty="0"/>
              <a:t> в ходе Ста­лин­град­ской битвы)</a:t>
            </a:r>
          </a:p>
          <a:p>
            <a:r>
              <a:rPr lang="ru-RU" sz="2400" dirty="0"/>
              <a:t>4) Город Ке­нигсберг был взят Крас­ной ар­ми­ей в ходе со­бы­тий, обо­зна­чен­ных на дан­ной схеме. (НЕТ, </a:t>
            </a:r>
            <a:r>
              <a:rPr lang="ru-RU" sz="2400" dirty="0" err="1"/>
              <a:t>Ке­негсберг</a:t>
            </a:r>
            <a:r>
              <a:rPr lang="ru-RU" sz="2400" dirty="0"/>
              <a:t> был осво­бож­ден позже)</a:t>
            </a:r>
          </a:p>
          <a:p>
            <a:r>
              <a:rPr lang="ru-RU" sz="2400" dirty="0"/>
              <a:t>5) На схеме обо­зна­че­ны дей­ствия Крас­ной армии в ходе про­ве­де­ния опе­ра­ции «Баг­ра­ти­он». (ДА, верно)</a:t>
            </a:r>
          </a:p>
          <a:p>
            <a:r>
              <a:rPr lang="ru-RU" sz="2400" dirty="0"/>
              <a:t>6) В ходе со­бы­тий, обо­зна­чен­ных на схеме, тер­ри­то­рия Бе­ло­рус­ской ССР была пол­но­стью осво­бож­де­на от не­мец­ко-фа­шист­ских за­хват­чи­ков. (ДА, верно)</a:t>
            </a:r>
          </a:p>
        </p:txBody>
      </p:sp>
    </p:spTree>
    <p:extLst>
      <p:ext uri="{BB962C8B-B14F-4D97-AF65-F5344CB8AC3E}">
        <p14:creationId xmlns:p14="http://schemas.microsoft.com/office/powerpoint/2010/main" val="415934941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63691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 </a:t>
            </a:r>
            <a:br>
              <a:rPr lang="ru-RU" sz="2400" b="1" dirty="0"/>
            </a:br>
            <a:endParaRPr lang="ru-RU" sz="2400" dirty="0"/>
          </a:p>
        </p:txBody>
      </p:sp>
      <p:sp>
        <p:nvSpPr>
          <p:cNvPr id="2" name="AutoShape 2" descr="https://hist-ege.sdamgia.ru/get_file?id=2205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5058" name="Picture 2" descr="https://hist-ege.sdamgia.ru/get_file?id=876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0337"/>
            <a:ext cx="5040560" cy="6622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941177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63691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 </a:t>
            </a:r>
            <a:br>
              <a:rPr lang="ru-RU" sz="2400" b="1" dirty="0"/>
            </a:br>
            <a:endParaRPr lang="ru-RU" sz="2400" dirty="0"/>
          </a:p>
        </p:txBody>
      </p:sp>
      <p:sp>
        <p:nvSpPr>
          <p:cNvPr id="2" name="AutoShape 2" descr="https://hist-ege.sdamgia.ru/get_file?id=2205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115616" y="404664"/>
            <a:ext cx="720080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1) На схеме обо­зна­че­ны бо­е­вые дей­ствия до конца 1943 г.</a:t>
            </a:r>
          </a:p>
          <a:p>
            <a:r>
              <a:rPr lang="ru-RU" sz="2400" b="1" dirty="0"/>
              <a:t>2) Со­бы­тия, обо­зна­чен­ные на схеме, яви­лись пер­вым на­ступ­ле­ни­ем Крас­ной армии в ходе Ве­ли­кой Оте­че­ствен­ной войны.</a:t>
            </a:r>
          </a:p>
          <a:p>
            <a:r>
              <a:rPr lang="ru-RU" sz="2400" b="1" dirty="0"/>
              <a:t>3) На схеме обо­зна­че­ны бо­е­вые дей­ствия Крас­ной армии в ходе опе­ра­ции «Уран».</a:t>
            </a:r>
          </a:p>
          <a:p>
            <a:r>
              <a:rPr lang="ru-RU" sz="2400" b="1" dirty="0"/>
              <a:t>4) Участ­ни­ком со­бы­тий, обо­зна­чен­ных на схеме, яв­лял­ся К. К. Ро­кос­сов­ский.</a:t>
            </a:r>
          </a:p>
          <a:p>
            <a:r>
              <a:rPr lang="ru-RU" sz="2400" b="1" dirty="0"/>
              <a:t>5) В коль­це окру­же­ния, обо­зна­чен­ном на схеме, ока­за­лось более 2 млн не­мец­ких сол­дат.</a:t>
            </a:r>
          </a:p>
          <a:p>
            <a:r>
              <a:rPr lang="ru-RU" sz="2400" b="1" dirty="0"/>
              <a:t>6) Со­бы­тия, обо­зна­чен­ные на схеме стрел­ка­ми, на­ча­лись в но­яб­ре 1942 г.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437044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63691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 </a:t>
            </a:r>
            <a:br>
              <a:rPr lang="ru-RU" sz="2400" b="1" dirty="0"/>
            </a:br>
            <a:endParaRPr lang="ru-RU" sz="2400" dirty="0"/>
          </a:p>
        </p:txBody>
      </p:sp>
      <p:sp>
        <p:nvSpPr>
          <p:cNvPr id="2" name="AutoShape 2" descr="https://hist-ege.sdamgia.ru/get_file?id=2205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07975" y="160338"/>
            <a:ext cx="8728521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­</a:t>
            </a:r>
            <a:r>
              <a:rPr lang="ru-RU" sz="2400" dirty="0" smtClean="0"/>
              <a:t>1</a:t>
            </a:r>
            <a:r>
              <a:rPr lang="ru-RU" sz="2400" dirty="0"/>
              <a:t>) На схеме обо­зна­че­ны дей­ствия Крас­ной армии в ходе про­ве­де­ния опе­ра­ции «Баг­ра­ти­он». (НЕТ, не­вер­но, опе­ра­ция Баг­ра­ти­он была в 1944 г).</a:t>
            </a:r>
          </a:p>
          <a:p>
            <a:r>
              <a:rPr lang="ru-RU" sz="2400" dirty="0"/>
              <a:t>2) Со­бы­тия, обо­зна­чен­ные на схеме, про­ис­хо­ди­ли позже встре­чи ру­ко­во­ди­те­лей дер­жав «Боль­шой трой­ки» в Крыму. (ДА, верно)</a:t>
            </a:r>
          </a:p>
          <a:p>
            <a:r>
              <a:rPr lang="ru-RU" sz="2400" dirty="0"/>
              <a:t>3) Со­бы­тия, обо­зна­чен­ные на схеме, яв­ля­ют­ся ча­стью ко­рен­но­го пе­ре­ло­ма в ходе Ве­ли­кой Оте­че­ствен­ной войны. (НЕТ, не­вер­но. Это за­вер­ше­ние войны, ко­рен­ной пе­ре­лом за­вер­шил­ся в 1943 г.)</a:t>
            </a:r>
          </a:p>
          <a:p>
            <a:r>
              <a:rPr lang="ru-RU" sz="2400" dirty="0"/>
              <a:t>4) Со­бы­тия, обо­зна­чен­ные на дан­ной схеме стрел­ка­ми, дли­лись около по­лу­го­да. (НЕТ, не­вер­но Бер­лин­ская опе­ра­ция дли­лась менее ме­ся­ца)</a:t>
            </a:r>
          </a:p>
          <a:p>
            <a:r>
              <a:rPr lang="ru-RU" sz="2400" dirty="0"/>
              <a:t>5) С окон­ча­ни­ем во­ен­ных дей­ствий, обо­зна­чен­ных на схеме, Вто­рая ми­ро­вая война ещё не была за­кон­че­на. (ДА, верно, надо было еще раз­гро­мить Япо­нию.)</a:t>
            </a:r>
          </a:p>
          <a:p>
            <a:r>
              <a:rPr lang="ru-RU" sz="2400" dirty="0"/>
              <a:t>6) Одним из фрон­тов Крас­ной армии, участ­во­вав­ших в со­бы­ти­ях, обо­зна­чен­ных на схеме, ко­ман­до­вал Г. К. Жуков. (Да, верно Жуков ко­ман­до­вал 1-м Бе­ло­рус­ским фрон­том).</a:t>
            </a:r>
          </a:p>
          <a:p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86556196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63691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 </a:t>
            </a:r>
            <a:br>
              <a:rPr lang="ru-RU" sz="2400" b="1" dirty="0"/>
            </a:br>
            <a:endParaRPr lang="ru-RU" sz="2400" dirty="0"/>
          </a:p>
        </p:txBody>
      </p:sp>
      <p:sp>
        <p:nvSpPr>
          <p:cNvPr id="2" name="AutoShape 2" descr="https://hist-ege.sdamgia.ru/get_file?id=2205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07975" y="160338"/>
            <a:ext cx="87285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­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46082" name="Picture 2" descr="https://hist-ege.sdamgia.ru/get_file?id=1766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32656"/>
            <a:ext cx="4104456" cy="6007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957120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63691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 </a:t>
            </a:r>
            <a:br>
              <a:rPr lang="ru-RU" sz="2400" b="1" dirty="0"/>
            </a:br>
            <a:endParaRPr lang="ru-RU" sz="2400" dirty="0"/>
          </a:p>
        </p:txBody>
      </p:sp>
      <p:sp>
        <p:nvSpPr>
          <p:cNvPr id="2" name="AutoShape 2" descr="https://hist-ege.sdamgia.ru/get_file?id=2205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07975" y="160338"/>
            <a:ext cx="87285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­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971600" y="803568"/>
            <a:ext cx="7488832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1) В пе­ри­од бо­е­вых дей­ствий, обо­зна­чен­ных на схеме, в тылу про­тив­ни­ка про­во­ди­лась пар­ти­зан­ская опе­ра­ция «Рель­со­вая война».</a:t>
            </a:r>
          </a:p>
          <a:p>
            <a:r>
              <a:rPr lang="ru-RU" sz="2400" b="1" dirty="0"/>
              <a:t>2) В те­че­ние всей битвы осу­ществ­ля­лось на­ступ­ле­ние Крас­ной Армии.</a:t>
            </a:r>
          </a:p>
          <a:p>
            <a:r>
              <a:rPr lang="ru-RU" sz="2400" b="1" dirty="0"/>
              <a:t>3) В ре­зуль­та­те битвы были осво­бож­де­ны го­ро­да, обо­зна­чен­ные циф­ра­ми «2» и «4».</a:t>
            </a:r>
          </a:p>
          <a:p>
            <a:r>
              <a:rPr lang="ru-RU" sz="2400" b="1" dirty="0"/>
              <a:t>4) Близ населённого пунк­та, обо­зна­чен­но­го циф­рой «3», про­изо­шло круп­ней­шее тан­ко­вое сра­же­ние Ве­ли­кой Оте­че­ствен­ной войны.</a:t>
            </a:r>
          </a:p>
          <a:p>
            <a:r>
              <a:rPr lang="ru-RU" sz="2400" b="1" dirty="0"/>
              <a:t>5) Не­мец­ки­ми вой­ска­ми в этом сра­же­нии ко­ман­до­вал ге­не­рал-фельд­мар­шал Ф. Па­у­люс.</a:t>
            </a:r>
          </a:p>
          <a:p>
            <a:r>
              <a:rPr lang="ru-RU" sz="2400" b="1" dirty="0"/>
              <a:t>6) Битва, со­бы­тия ко­то­рой обо­зна­че­ны на схеме, про­хо­ди­ла на бе­ре­гах реки Волги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35435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3140968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/>
              <a:t>1. Статья написана 1941 году</a:t>
            </a:r>
            <a:br>
              <a:rPr lang="ru-RU" sz="3200" b="1" dirty="0" smtClean="0"/>
            </a:br>
            <a:r>
              <a:rPr lang="ru-RU" sz="3200" b="1" dirty="0" smtClean="0"/>
              <a:t>2. В статье говориться о наступлении под Сталинградом</a:t>
            </a:r>
            <a:br>
              <a:rPr lang="ru-RU" sz="3200" b="1" dirty="0" smtClean="0"/>
            </a:br>
            <a:r>
              <a:rPr lang="ru-RU" sz="3200" b="1" dirty="0" smtClean="0"/>
              <a:t>3. Описываются победы Красной армии.</a:t>
            </a:r>
            <a:br>
              <a:rPr lang="ru-RU" sz="3200" b="1" dirty="0" smtClean="0"/>
            </a:br>
            <a:r>
              <a:rPr lang="ru-RU" sz="3200" b="1" dirty="0" smtClean="0"/>
              <a:t>4. </a:t>
            </a:r>
            <a:r>
              <a:rPr lang="ru-RU" sz="3200" b="1" dirty="0"/>
              <a:t>В статье говориться о наступлении под </a:t>
            </a:r>
            <a:r>
              <a:rPr lang="ru-RU" sz="3200" b="1" dirty="0" smtClean="0"/>
              <a:t>Ленинградом</a:t>
            </a:r>
            <a:br>
              <a:rPr lang="ru-RU" sz="3200" b="1" dirty="0" smtClean="0"/>
            </a:br>
            <a:r>
              <a:rPr lang="ru-RU" sz="3200" b="1" dirty="0" smtClean="0"/>
              <a:t>5.Немецкое командование распространяло ложные слухи о запланированном отступлении.</a:t>
            </a:r>
            <a:br>
              <a:rPr lang="ru-RU" sz="3200" b="1" dirty="0" smtClean="0"/>
            </a:br>
            <a:r>
              <a:rPr lang="ru-RU" sz="3200" b="1" dirty="0" smtClean="0"/>
              <a:t>6. Красная армия продвинулась на 15 миль за 5 дней</a:t>
            </a:r>
            <a:br>
              <a:rPr lang="ru-RU" sz="3200" b="1" dirty="0" smtClean="0"/>
            </a:b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45271309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63691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 </a:t>
            </a:r>
            <a:br>
              <a:rPr lang="ru-RU" sz="2400" b="1" dirty="0"/>
            </a:br>
            <a:endParaRPr lang="ru-RU" sz="2400" dirty="0"/>
          </a:p>
        </p:txBody>
      </p:sp>
      <p:sp>
        <p:nvSpPr>
          <p:cNvPr id="2" name="AutoShape 2" descr="https://hist-ege.sdamgia.ru/get_file?id=2205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07975" y="160338"/>
            <a:ext cx="87285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­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971600" y="803568"/>
            <a:ext cx="74888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1, 3,4</a:t>
            </a:r>
            <a:endParaRPr lang="ru-RU" sz="2400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104674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63691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 </a:t>
            </a:r>
            <a:br>
              <a:rPr lang="ru-RU" sz="2400" b="1" dirty="0"/>
            </a:br>
            <a:endParaRPr lang="ru-RU" sz="2400" dirty="0"/>
          </a:p>
        </p:txBody>
      </p:sp>
      <p:sp>
        <p:nvSpPr>
          <p:cNvPr id="2" name="AutoShape 2" descr="https://hist-ege.sdamgia.ru/get_file?id=2205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07975" y="160338"/>
            <a:ext cx="87285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­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971600" y="803568"/>
            <a:ext cx="7488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На­пи­ши­те на­зва­ние битвы Ве­ли­кой Оте­че­ствен­ной войны, со­бы­тия ко­то­рой изоб­ра­же­ны на схеме.</a:t>
            </a:r>
            <a:endParaRPr lang="ru-RU" dirty="0"/>
          </a:p>
        </p:txBody>
      </p:sp>
      <p:pic>
        <p:nvPicPr>
          <p:cNvPr id="48130" name="Picture 2" descr="https://hist-ege.sdamgia.ru/get_file?id=1860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634565"/>
            <a:ext cx="4067000" cy="4700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974277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63691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 </a:t>
            </a:r>
            <a:br>
              <a:rPr lang="ru-RU" sz="2400" b="1" dirty="0"/>
            </a:br>
            <a:endParaRPr lang="ru-RU" sz="2400" dirty="0"/>
          </a:p>
        </p:txBody>
      </p:sp>
      <p:sp>
        <p:nvSpPr>
          <p:cNvPr id="2" name="AutoShape 2" descr="https://hist-ege.sdamgia.ru/get_file?id=2205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07975" y="160338"/>
            <a:ext cx="87285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­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971600" y="803568"/>
            <a:ext cx="7488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На­пи­ши­те на­зва­ние битвы Ве­ли­кой Оте­че­ствен­ной войны, со­бы­тия ко­то­рой изоб­ра­же­ны на схеме.</a:t>
            </a:r>
            <a:endParaRPr lang="ru-RU" dirty="0"/>
          </a:p>
        </p:txBody>
      </p:sp>
      <p:pic>
        <p:nvPicPr>
          <p:cNvPr id="51202" name="Picture 2" descr="https://hist-ege.sdamgia.ru/get_file?id=257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2656"/>
            <a:ext cx="8243192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560697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63691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 </a:t>
            </a:r>
            <a:br>
              <a:rPr lang="ru-RU" sz="2400" b="1" dirty="0"/>
            </a:br>
            <a:endParaRPr lang="ru-RU" sz="2400" dirty="0"/>
          </a:p>
        </p:txBody>
      </p:sp>
      <p:sp>
        <p:nvSpPr>
          <p:cNvPr id="2" name="AutoShape 2" descr="https://hist-ege.sdamgia.ru/get_file?id=2205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07975" y="160338"/>
            <a:ext cx="87285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­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155575" y="803568"/>
            <a:ext cx="873690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1) Циф­рой «3» на схеме обо­зна­че­на тер­ри­то­рия Гер­ма­нии.</a:t>
            </a:r>
          </a:p>
          <a:p>
            <a:r>
              <a:rPr lang="ru-RU" sz="2400" dirty="0"/>
              <a:t>2) Во­ен­ная опе­ра­ция, обо­зна­чен­ная на схеме стрел­ка­ми, дли­лась более трёх ме­ся­цев.</a:t>
            </a:r>
          </a:p>
          <a:p>
            <a:r>
              <a:rPr lang="ru-RU" sz="2400" dirty="0"/>
              <a:t>3) Одним из со­вет­ских фрон­тов, дей­ствия ко­то­ро­го обо­зна­че­ны на схеме стрел­ка­ми, в дан­ный пе­ри­од ко­ман­до­вал Г.  К. Жуков.</a:t>
            </a:r>
          </a:p>
          <a:p>
            <a:r>
              <a:rPr lang="ru-RU" sz="2400" dirty="0"/>
              <a:t>4) В пе­ри­од, когда про­ис­хо­ди­ли со­бы­тия, обо­зна­чен­ные на схеме стрел­ка­ми, го­су­дар­ствен­ная гра­ни­ца СССР уже была вос­ста­нов­ле­на на всём её про­тя­же­нии.</a:t>
            </a:r>
          </a:p>
          <a:p>
            <a:r>
              <a:rPr lang="ru-RU" sz="2400" dirty="0"/>
              <a:t>5) В пе­ри­од, когда про­хо­ди­ли бо­е­вые дей­ствия, обо­зна­чен­ные на схеме, ещё не был от­крыт Вто­рой фронт во Фран­ции.</a:t>
            </a:r>
          </a:p>
          <a:p>
            <a:r>
              <a:rPr lang="ru-RU" sz="2400" dirty="0"/>
              <a:t>6) В ходе опе­ра­ции, обо­зна­чен­ной на схеме, со­вет­ски­ми вой­ска­ми была осво­бож­де­на тер­ри­то­рия Че­хо­сло­ва­кии.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111774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63691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 </a:t>
            </a:r>
            <a:br>
              <a:rPr lang="ru-RU" sz="2400" b="1" dirty="0"/>
            </a:br>
            <a:endParaRPr lang="ru-RU" sz="2400" dirty="0"/>
          </a:p>
        </p:txBody>
      </p:sp>
      <p:sp>
        <p:nvSpPr>
          <p:cNvPr id="2" name="AutoShape 2" descr="https://hist-ege.sdamgia.ru/get_file?id=2205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07975" y="160338"/>
            <a:ext cx="87285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­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307975" y="404664"/>
            <a:ext cx="8576715" cy="6801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err="1"/>
              <a:t>По­яс­не­ние.</a:t>
            </a:r>
            <a:r>
              <a:rPr lang="ru-RU" sz="2200" dirty="0" err="1"/>
              <a:t>Это</a:t>
            </a:r>
            <a:r>
              <a:rPr lang="ru-RU" sz="2200" dirty="0"/>
              <a:t> карта </a:t>
            </a:r>
            <a:r>
              <a:rPr lang="ru-RU" sz="2200" dirty="0" err="1"/>
              <a:t>Висло-Одер­ской</a:t>
            </a:r>
            <a:r>
              <a:rPr lang="ru-RU" sz="2200" dirty="0"/>
              <a:t> опе­ра­ции ян­варь фев­раль 1945г.</a:t>
            </a:r>
          </a:p>
          <a:p>
            <a:r>
              <a:rPr lang="ru-RU" sz="2200" b="1" dirty="0"/>
              <a:t>1) Циф­рой «3» на схеме обо­зна­че­на тер­ри­то­рия Гер­ма­нии.</a:t>
            </a:r>
            <a:r>
              <a:rPr lang="ru-RU" sz="2200" dirty="0"/>
              <a:t> ДА. верно</a:t>
            </a:r>
          </a:p>
          <a:p>
            <a:r>
              <a:rPr lang="ru-RU" sz="2200" dirty="0"/>
              <a:t> </a:t>
            </a:r>
            <a:r>
              <a:rPr lang="ru-RU" sz="2200" dirty="0" smtClean="0"/>
              <a:t>2</a:t>
            </a:r>
            <a:r>
              <a:rPr lang="ru-RU" sz="2200" dirty="0"/>
              <a:t>) Во­ен­ная опе­ра­ция, обо­зна­чен­ная на схеме стрел­ка­ми, дли­лась более трёх ме­ся­цев. НЕТ. не­вер­но</a:t>
            </a:r>
          </a:p>
          <a:p>
            <a:r>
              <a:rPr lang="ru-RU" sz="2200" dirty="0"/>
              <a:t> </a:t>
            </a:r>
            <a:r>
              <a:rPr lang="ru-RU" sz="2200" b="1" dirty="0" smtClean="0"/>
              <a:t>3</a:t>
            </a:r>
            <a:r>
              <a:rPr lang="ru-RU" sz="2200" b="1" dirty="0"/>
              <a:t>) Одним из со­вет­ских фрон­тов, дей­ствия ко­то­ро­го обо­зна­че­ны на схеме стрел­ка­ми, в дан­ный пе­ри­од ко­ман­до­вал Г. К. Жуков.</a:t>
            </a:r>
            <a:r>
              <a:rPr lang="ru-RU" sz="2200" dirty="0"/>
              <a:t> ДА. верно</a:t>
            </a:r>
          </a:p>
          <a:p>
            <a:r>
              <a:rPr lang="ru-RU" sz="2200" dirty="0"/>
              <a:t> </a:t>
            </a:r>
            <a:r>
              <a:rPr lang="ru-RU" sz="2200" b="1" dirty="0" smtClean="0"/>
              <a:t>4</a:t>
            </a:r>
            <a:r>
              <a:rPr lang="ru-RU" sz="2200" b="1" dirty="0"/>
              <a:t>) В пе­ри­од, когда про­ис­хо­ди­ли со­бы­тия, обо­зна­чен­ные на схеме стрел­ка­ми, го­су­дар­ствен­ная гра­ни­ца СССР уже была вос­ста­нов­ле­на на всём её про­тя­же­нии.</a:t>
            </a:r>
            <a:r>
              <a:rPr lang="ru-RU" sz="2200" dirty="0"/>
              <a:t> ДА. верно</a:t>
            </a:r>
          </a:p>
          <a:p>
            <a:r>
              <a:rPr lang="ru-RU" sz="2200" dirty="0"/>
              <a:t> </a:t>
            </a:r>
            <a:r>
              <a:rPr lang="ru-RU" sz="2200" dirty="0" smtClean="0"/>
              <a:t>5</a:t>
            </a:r>
            <a:r>
              <a:rPr lang="ru-RU" sz="2200" dirty="0"/>
              <a:t>) В пе­ри­од, когда про­хо­ди­ли бо­е­вые дей­ствия, обо­зна­чен­ные на схеме, ещё не был от­крыт Вто­рой фронт во Фран­ции. НЕТ. не­вер­но. Уже от­кры­ли.</a:t>
            </a:r>
          </a:p>
          <a:p>
            <a:r>
              <a:rPr lang="ru-RU" sz="2200" dirty="0"/>
              <a:t> </a:t>
            </a:r>
            <a:r>
              <a:rPr lang="ru-RU" sz="2200" dirty="0" smtClean="0"/>
              <a:t>6</a:t>
            </a:r>
            <a:r>
              <a:rPr lang="ru-RU" sz="2200" dirty="0"/>
              <a:t>) В ходе опе­ра­ции, обо­зна­чен­ной на схеме, со­вет­ски­ми вой­ска­ми была осво­бож­де­на тер­ри­то­рия Че­хо­сло­ва­кии. НЕТ. не­вер­но, нет осво­бо­дят толь­ко в мае 45</a:t>
            </a:r>
          </a:p>
          <a:p>
            <a:r>
              <a:rPr lang="ru-RU" sz="2200" dirty="0"/>
              <a:t>Пра­виль­ный ответ:134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368756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63691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 </a:t>
            </a:r>
            <a:br>
              <a:rPr lang="ru-RU" sz="2400" b="1" dirty="0"/>
            </a:br>
            <a:endParaRPr lang="ru-RU" sz="2400" dirty="0"/>
          </a:p>
        </p:txBody>
      </p:sp>
      <p:sp>
        <p:nvSpPr>
          <p:cNvPr id="2" name="AutoShape 2" descr="https://hist-ege.sdamgia.ru/get_file?id=2205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07975" y="160338"/>
            <a:ext cx="87285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­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971600" y="803568"/>
            <a:ext cx="74888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1, 3,4</a:t>
            </a:r>
            <a:endParaRPr lang="ru-RU" sz="2400" b="1" dirty="0"/>
          </a:p>
          <a:p>
            <a:endParaRPr lang="ru-RU" dirty="0"/>
          </a:p>
        </p:txBody>
      </p:sp>
      <p:pic>
        <p:nvPicPr>
          <p:cNvPr id="53250" name="Picture 2" descr="https://hist-ege.sdamgia.ru/get_file?id=2566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849" y="196713"/>
            <a:ext cx="4191000" cy="6372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861177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63691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 </a:t>
            </a:r>
            <a:br>
              <a:rPr lang="ru-RU" sz="2400" b="1" dirty="0"/>
            </a:br>
            <a:endParaRPr lang="ru-RU" sz="2400" dirty="0"/>
          </a:p>
        </p:txBody>
      </p:sp>
      <p:sp>
        <p:nvSpPr>
          <p:cNvPr id="2" name="AutoShape 2" descr="https://hist-ege.sdamgia.ru/get_file?id=2205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07975" y="160338"/>
            <a:ext cx="87285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­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323634" y="332656"/>
            <a:ext cx="8432105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Какие суж­де­ния, от­но­ся­щи­е­ся к ис­то­ри­че­ской си­ту­а­ции, обо­зна­чен­ной на схеме, яв­ля­ют­ся вер­ны­ми? Вы­бе­ри­те три суж­де­ния из шести пред­ло­жен­ных. За­пи­ши­те в таб­ли­цу цифры, под ко­то­ры­ми они ука­за­ны.</a:t>
            </a:r>
          </a:p>
          <a:p>
            <a:r>
              <a:rPr lang="ru-RU" sz="2400" dirty="0"/>
              <a:t>1) Опе­ра­ция со­вет­ских войск в рай­о­не, обо­зна­чен­ном на схеме циф­рой «4», на­ча­лась в осен­ний пе­ри­од.</a:t>
            </a:r>
          </a:p>
          <a:p>
            <a:r>
              <a:rPr lang="ru-RU" sz="2400" dirty="0"/>
              <a:t>2) В пе­ри­од со­бы­тий, обо­зна­чен­ных на схеме стрел­ка­ми, пол­но­стью была снята бло­ка­да с го­ро­да, обо­зна­чен­но­го на схеме циф­рой «5».</a:t>
            </a:r>
          </a:p>
          <a:p>
            <a:r>
              <a:rPr lang="ru-RU" sz="2400" dirty="0"/>
              <a:t>3) Город, обо­зна­чен­ный на схеме циф­рой «3», в ходе со­бы­тий, пред­ше­ству­ю­щих обо­зна­чен­ным на схеме стрел­ка­ми, был за­хва­чен фа­ши­ста­ми.</a:t>
            </a:r>
          </a:p>
          <a:p>
            <a:r>
              <a:rPr lang="ru-RU" sz="2400" dirty="0"/>
              <a:t>4) Стро­и­тель­ство ка­на­ла, обо­зна­чен­но­го на схеме циф­рой «6*, на­ча­лось в 1930-е гг.</a:t>
            </a:r>
          </a:p>
          <a:p>
            <a:r>
              <a:rPr lang="ru-RU" sz="2400" dirty="0"/>
              <a:t>5) Более двух го­ро­дов, обо­зна­чен­ных на схеме, в на­сто­я­щее время имеют дру­гие на­зва­ния.</a:t>
            </a:r>
          </a:p>
          <a:p>
            <a:r>
              <a:rPr lang="ru-RU" sz="2400" dirty="0"/>
              <a:t>6) На дан­ной схеме обо­зна­че­на тер­ри­то­рия Поль­ши.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740385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63691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 </a:t>
            </a:r>
            <a:br>
              <a:rPr lang="ru-RU" sz="2400" b="1" dirty="0"/>
            </a:br>
            <a:endParaRPr lang="ru-RU" sz="2400" dirty="0"/>
          </a:p>
        </p:txBody>
      </p:sp>
      <p:sp>
        <p:nvSpPr>
          <p:cNvPr id="2" name="AutoShape 2" descr="https://hist-ege.sdamgia.ru/get_file?id=2205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07975" y="160338"/>
            <a:ext cx="87285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­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307975" y="271582"/>
            <a:ext cx="8288089" cy="6586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/>
              <a:t>По­яс­не­ние.</a:t>
            </a:r>
            <a:r>
              <a:rPr lang="ru-RU" sz="2000" dirty="0" err="1"/>
              <a:t>Карта</a:t>
            </a:r>
            <a:r>
              <a:rPr lang="ru-RU" sz="2000" dirty="0"/>
              <a:t> бо­е­вых дей­ствий в ходе Ве­ли­кой Оте­че­ствен­ной войны. На карте со­бы­тия с но­яб­ря 1942 по де­кабрь 1943гг. 7 - это Минск, осво­бож­ден в 1944</a:t>
            </a:r>
          </a:p>
          <a:p>
            <a:r>
              <a:rPr lang="ru-RU" sz="2000" b="1" dirty="0"/>
              <a:t>1) Опе­ра­ция со­вет­ских войск в рай­о­не, обо­зна­чен­ном на схеме циф­рой «4», на­ча­лась в осен­ний пе­ри­од.</a:t>
            </a:r>
            <a:r>
              <a:rPr lang="ru-RU" sz="2000" dirty="0"/>
              <a:t> ДА, верно, это Киев, осво­бож­ден в но­яб­ре 1943г</a:t>
            </a:r>
          </a:p>
          <a:p>
            <a:r>
              <a:rPr lang="ru-RU" sz="2000" dirty="0"/>
              <a:t> </a:t>
            </a:r>
            <a:r>
              <a:rPr lang="ru-RU" sz="2000" dirty="0" smtClean="0"/>
              <a:t>2</a:t>
            </a:r>
            <a:r>
              <a:rPr lang="ru-RU" sz="2000" dirty="0"/>
              <a:t>) В пе­ри­од со­бы­тий, обо­зна­чен­ных на схеме стрел­ка­ми, пол­но­стью была снята бло­ка­да с го­ро­да, обо­зна­чен­но­го на схеме циф­рой «5». НЕТ, не­вер­но, это Ле­нин­град, толь­ко в ян­ва­ре 1944г</a:t>
            </a:r>
          </a:p>
          <a:p>
            <a:r>
              <a:rPr lang="ru-RU" sz="2000" dirty="0"/>
              <a:t> </a:t>
            </a:r>
            <a:r>
              <a:rPr lang="ru-RU" sz="2000" dirty="0" smtClean="0"/>
              <a:t>3</a:t>
            </a:r>
            <a:r>
              <a:rPr lang="ru-RU" sz="2000" dirty="0"/>
              <a:t>) Город, обо­зна­чен­ный на схеме циф­рой «3», в ходе со­бы­тий, пред­ше­ству­ю­щих обо­зна­чен­ным на схеме стрел­ка­ми, был за­хва­чен фа­ши­ста­ми. НЕТ, не­вер­но, это Москва</a:t>
            </a:r>
          </a:p>
          <a:p>
            <a:r>
              <a:rPr lang="ru-RU" sz="2000" dirty="0"/>
              <a:t> </a:t>
            </a:r>
            <a:r>
              <a:rPr lang="ru-RU" sz="2000" b="1" dirty="0" smtClean="0"/>
              <a:t>4</a:t>
            </a:r>
            <a:r>
              <a:rPr lang="ru-RU" sz="2000" b="1" dirty="0"/>
              <a:t>) Стро­и­тель­ство ка­на­ла, обо­зна­чен­но­го на схеме циф­рой «6*, на­ча­лось в 1930-е гг.</a:t>
            </a:r>
            <a:r>
              <a:rPr lang="ru-RU" sz="2000" dirty="0"/>
              <a:t> ДА, верно, это канал Москва-Волга</a:t>
            </a:r>
          </a:p>
          <a:p>
            <a:r>
              <a:rPr lang="ru-RU" sz="2000" dirty="0"/>
              <a:t> </a:t>
            </a:r>
            <a:r>
              <a:rPr lang="ru-RU" sz="2000" b="1" dirty="0" smtClean="0"/>
              <a:t>5</a:t>
            </a:r>
            <a:r>
              <a:rPr lang="ru-RU" sz="2000" b="1" dirty="0"/>
              <a:t>) Более двух го­ро­дов, обо­зна­чен­ных на схеме, в на­сто­я­щее время имеют дру­гие на­зва­ния.</a:t>
            </a:r>
            <a:r>
              <a:rPr lang="ru-RU" sz="2000" dirty="0"/>
              <a:t> ДА, верно, </a:t>
            </a:r>
            <a:r>
              <a:rPr lang="ru-RU" sz="2000" dirty="0" err="1"/>
              <a:t>Во­ро­ши­ло­во­град</a:t>
            </a:r>
            <a:r>
              <a:rPr lang="ru-RU" sz="2000" dirty="0"/>
              <a:t>, </a:t>
            </a:r>
            <a:r>
              <a:rPr lang="ru-RU" sz="2000" dirty="0" err="1"/>
              <a:t>Ста­ли­но</a:t>
            </a:r>
            <a:r>
              <a:rPr lang="ru-RU" sz="2000" dirty="0"/>
              <a:t>. </a:t>
            </a:r>
            <a:r>
              <a:rPr lang="ru-RU" sz="2000" dirty="0" err="1"/>
              <a:t>Ор­джи­ни­кид­зе</a:t>
            </a:r>
            <a:endParaRPr lang="ru-RU" sz="2000" dirty="0"/>
          </a:p>
          <a:p>
            <a:r>
              <a:rPr lang="ru-RU" sz="2000" dirty="0"/>
              <a:t> </a:t>
            </a:r>
            <a:r>
              <a:rPr lang="ru-RU" sz="2000" dirty="0" smtClean="0"/>
              <a:t>6</a:t>
            </a:r>
            <a:r>
              <a:rPr lang="ru-RU" sz="2000" dirty="0"/>
              <a:t>) На дан­ной схеме обо­зна­че­на тер­ри­то­рия Поль­ши. НЕТ, не­вер­но, Поль­ши здесь нет.</a:t>
            </a:r>
          </a:p>
          <a:p>
            <a:r>
              <a:rPr lang="ru-RU" sz="2000" dirty="0"/>
              <a:t>Пра­виль­ный ответ:145</a:t>
            </a:r>
          </a:p>
          <a:p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31855340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636912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 smtClean="0"/>
              <a:t>Отрывок из статьи в </a:t>
            </a:r>
            <a:r>
              <a:rPr lang="ru-RU" sz="3200" dirty="0" err="1" smtClean="0"/>
              <a:t>анг</a:t>
            </a:r>
            <a:r>
              <a:rPr lang="ru-RU" sz="3200" dirty="0" smtClean="0"/>
              <a:t>. Газете Таймс</a:t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В среднем течении Дона Русские войска продолжают с поразительной энергией и яростью преследовать врага. В разгар зимы в замерзшей степи атаковать мощные немецкие укрепления – само по себе выдающееся достижение… </a:t>
            </a:r>
            <a:endParaRPr lang="ru-RU" sz="3200" dirty="0"/>
          </a:p>
        </p:txBody>
      </p:sp>
      <p:pic>
        <p:nvPicPr>
          <p:cNvPr id="2050" name="Picture 2" descr="http://hram-troicy.prihod.ru/users/67/1167/editor_files/image/karta!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476672"/>
            <a:ext cx="7734725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42121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3140968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/>
              <a:t>При обороне ___________ отличились бойцы 62 армии, которой командовал Чуйков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40816343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472514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/>
              <a:t>2 суждения</a:t>
            </a:r>
            <a:br>
              <a:rPr lang="ru-RU" sz="3200" b="1" dirty="0" smtClean="0"/>
            </a:br>
            <a:r>
              <a:rPr lang="ru-RU" sz="3200" b="1" dirty="0" smtClean="0"/>
              <a:t>1. Первыми, кто был удостоен звания Героя Сов Союза стали лётчики, участвующие в спасении экипажа парохода Челюскин</a:t>
            </a:r>
            <a:endParaRPr lang="ru-RU" sz="3200" b="1" dirty="0"/>
          </a:p>
        </p:txBody>
      </p:sp>
      <p:pic>
        <p:nvPicPr>
          <p:cNvPr id="4098" name="Picture 2" descr="http://fs1.ppt4web.ru/images/17985/102682/640/img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79012"/>
            <a:ext cx="4824536" cy="3618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89612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70892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/>
              <a:t>1. Первыми, кто был удостоен звания Героя Сов Союза стали лётчики, участвующие в спасении экипажа парохода Челюскин</a:t>
            </a:r>
            <a:br>
              <a:rPr lang="ru-RU" sz="3200" b="1" dirty="0" smtClean="0"/>
            </a:br>
            <a:r>
              <a:rPr lang="ru-RU" sz="3200" b="1" dirty="0" smtClean="0"/>
              <a:t>2. Звание Героя сов С – в 1922 году</a:t>
            </a:r>
            <a:br>
              <a:rPr lang="ru-RU" sz="3200" b="1" dirty="0" smtClean="0"/>
            </a:br>
            <a:r>
              <a:rPr lang="ru-RU" sz="3200" b="1" dirty="0" smtClean="0"/>
              <a:t>3. Вместе с Золотой звездой получали орден Почёта</a:t>
            </a:r>
            <a:br>
              <a:rPr lang="ru-RU" sz="3200" b="1" dirty="0" smtClean="0"/>
            </a:br>
            <a:r>
              <a:rPr lang="ru-RU" sz="3200" b="1" dirty="0" smtClean="0"/>
              <a:t>4. </a:t>
            </a:r>
            <a:r>
              <a:rPr lang="ru-RU" sz="3200" b="1" dirty="0"/>
              <a:t>Первыми, кто был удостоен звания Героя Сов Союза стали лётчики, </a:t>
            </a:r>
            <a:r>
              <a:rPr lang="ru-RU" sz="3200" b="1" dirty="0" smtClean="0"/>
              <a:t>совершившие перелет через Сев полюс</a:t>
            </a:r>
            <a:br>
              <a:rPr lang="ru-RU" sz="3200" b="1" dirty="0" smtClean="0"/>
            </a:br>
            <a:r>
              <a:rPr lang="ru-RU" sz="3200" b="1" dirty="0" smtClean="0"/>
              <a:t>5. </a:t>
            </a:r>
            <a:r>
              <a:rPr lang="ru-RU" sz="3200" b="1" dirty="0"/>
              <a:t>Звание Героя сов С – в </a:t>
            </a:r>
            <a:r>
              <a:rPr lang="ru-RU" sz="3200" b="1" dirty="0" smtClean="0"/>
              <a:t>1934 </a:t>
            </a:r>
            <a:r>
              <a:rPr lang="ru-RU" sz="3200" b="1" dirty="0"/>
              <a:t>году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17642346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1406</Words>
  <Application>Microsoft Office PowerPoint</Application>
  <PresentationFormat>Экран (4:3)</PresentationFormat>
  <Paragraphs>143</Paragraphs>
  <Slides>57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58" baseType="lpstr">
      <vt:lpstr>Тема Office</vt:lpstr>
      <vt:lpstr>8. В ______________ в годы Вов действовала подпольная антифашистская организация «Молодая гвардия»</vt:lpstr>
      <vt:lpstr>«Молода́я гва́рдия» — подпольная антифашистская комсомольская организация юношей и девушек[, действовавшая в годы Великой Отечественной войны (с сентября 1942 года по январь 1943 года), в основном, в городе Краснодоне Ворошиловградской области Украинской ССР. Организация была создана вскоре после начала оккупации города Краснодона войсками нацистской Германии, начавшейся 20 июля 1942 года. «Молодая гвардия» насчитывала около ста десяти участников — юношей и девушек. Самому младшему участнику подполья было четырнадцать лет. Участников организации называют молодогвардейцы.</vt:lpstr>
      <vt:lpstr>Иван Туркенич, командир «Молодой гвардии», 1943 год.</vt:lpstr>
      <vt:lpstr>Отрывок из статьи в анг. Газете Таймс  В среднем течении Дона Русские войска продолжают с поразительной энергией и яростью преследовать врага. В разгар зимы в замерзшей степи атаковать мощные немецкие укрепления – само по себе выдающееся достижение… </vt:lpstr>
      <vt:lpstr>1. Статья написана 1941 году 2. В статье говориться о наступлении под Сталинградом 3. Описываются победы Красной армии. 4. В статье говориться о наступлении под Ленинградом 5.Немецкое командование распространяло ложные слухи о запланированном отступлении. 6. Красная армия продвинулась на 15 миль за 5 дней </vt:lpstr>
      <vt:lpstr>Отрывок из статьи в анг. Газете Таймс  В среднем течении Дона Русские войска продолжают с поразительной энергией и яростью преследовать врага. В разгар зимы в замерзшей степи атаковать мощные немецкие укрепления – само по себе выдающееся достижение… </vt:lpstr>
      <vt:lpstr>При обороне ___________ отличились бойцы 62 армии, которой командовал Чуйков</vt:lpstr>
      <vt:lpstr>2 суждения 1. Первыми, кто был удостоен звания Героя Сов Союза стали лётчики, участвующие в спасении экипажа парохода Челюскин</vt:lpstr>
      <vt:lpstr>1. Первыми, кто был удостоен звания Героя Сов Союза стали лётчики, участвующие в спасении экипажа парохода Челюскин 2. Звание Героя сов С – в 1922 году 3. Вместе с Золотой звездой получали орден Почёта 4. Первыми, кто был удостоен звания Героя Сов Союза стали лётчики, совершившие перелет через Сев полюс 5. Звание Героя сов С – в 1934 году </vt:lpstr>
      <vt:lpstr>16 апреля 1934 года постановлением ЦИК СССР учреждена высшая степень отличия за заслуги перед государством Первые Герои Советского Союза — семь человек — были, что закономерно, летчиками. Величайшего героизма, ради которого была учреждена высшая награда СССР, не было бы без величайшей катастрофы. Ею стал первый и последний рейс парохода «Челюскин».</vt:lpstr>
      <vt:lpstr>23 сентября 1933 года, через два месяца плавания, «Челюскин» окончательно затерло льдами, а 13 февраля 1934 года льды раздавили пароход, и он в течение двух часов затонул. Но жертвой катастрофы стал один-единственный человек. Завхоз экспедиции Борис Могилевич, сходивший с судна в числе последних (вместе с капитаном Владимиром Ворониным и начальником экспедиции Отто Шмидтом), был раздавлен сорвавшимся с креплений палубным грузом. Еще 104 человека успели благополучно высадиться на лед со всем необходимым для зимовки оборудованием и стали ждать помощи с Большой земли.</vt:lpstr>
      <vt:lpstr>Чтобы гарантировать успех спасательной операции, к полетам привлекли семерых самых опытных пилотов только-только возникшей полярной авиации: Михаила Водопьянова, Ивана Доронина, Николая Каманина, Анатолия Ляпидевского, Сигизмунда Леваневского, Василия Молокова и Маврикия Слепнева — будущих первых Героев Советского Союза.</vt:lpstr>
      <vt:lpstr>Кто трижды герой СССР?</vt:lpstr>
      <vt:lpstr>8. Знамя Победы над рейхстагом водрузили Егоров и __________________</vt:lpstr>
      <vt:lpstr>Причиной холодной войны явилась исключительно политика стран Запада и США.  За и против</vt:lpstr>
      <vt:lpstr>За: 1. инициатива в холодной войне исходила с Запада (речь Черчилля) 2. ядерное оружие первыми применили США 3. НАТО 1949 , ОВД – 1955, 4. СССР заявил о .. Мирной политике  Против: 1. обе сверхдержавы – инициаторы создания военных блоков, 2. СССР активно поддерживали гонку вооружения 3. СССР тоже был участником региональных конфликтов  </vt:lpstr>
      <vt:lpstr>8. __________ был разведчиком, лично уничтожил 11 немецких генералов, погиб в бою с бандеровцами в марте 1944 года  Яковлев, Ильюшин являлись выдающимися ____________ </vt:lpstr>
      <vt:lpstr>8 В результате операции ____________ были освобождены Белорусская СССР, часть Литовской и Латвийской ССР. Красная армия вступила на территорию Польши  Создателем новых технологий сварки металлов в годы вов стал академик _______________  В 1941-1943 годах он проводит исследования по созданию технологии сварки специальных сталей, Патон</vt:lpstr>
      <vt:lpstr>  А) Герой Рос­сий­ской Фе­де­ра­ции Вера Во­ло­ши­на была по­ве­ше­на нем­ца­ми в ходе сра­же­ния за ____________. Б) За не­уме­лое ко­ман­до­ва­ние вой­ска­ми За­пад­но­го фрон­та в на­чаль­ный пе­ри­од войны был каз­нен ге­не­рал ____________. В) Встре­ча наших войск с со­юз­ни­ка­ми про­изо­шла на реке Эльбе в ап­ре­ле ____________ года.   Про­пу­щен­ные эле­мен­ты: 1) Ле­ни­град 2) Москва 3) Г. К. Жуков 4) Д. Г. Пав­лов 5) 1945 г. 6) 1943 г.</vt:lpstr>
      <vt:lpstr>  А) Лет­чик-герой, три­жды герой Со­вет­ско­го Союза, сбив­ший наи­боль­шее ко­ли­че­ство са­мо­ле­тов про­тив­ни­ка, в годы Ве­ли­кой Оте­че­ствен­ной войны ____________. Б) Ва­си­лий Чуй­ков про­сла­вил­ся при обо­ро­не г. ____________. В) Вар­ша­ва была осво­бож­де­на в ____________ г.   Про­пу­щен­ные эле­мен­ты: 1) 1944 г. 2) А. Ма­ре­сьев 3) 1945 г. 4) Москва 5) И. Ко­же­дуб 6) Ста­лин­град</vt:lpstr>
      <vt:lpstr>  А) Снай­пер, про­сла­вив­ший­ся в дни Ста­лин­град­ской битвы ____________. Б) 250 дней ге­ро­и­че­ски дер­жал­ся в осаде г. ____________. В) Ста­лин­град­ская битва за­вер­ши­лась в ____________.   Про­пу­щен­ные эле­мен­ты: 1) 1944 г. 2) В. Зай­цев 3) 1943 г. 4) Киев 5) И. Ко­же­дуб 6) Се­ва­сто­поль</vt:lpstr>
      <vt:lpstr>  А) Наи­боль­шее ко­ли­че­ство зва­ний Героя Со­вет­ско­го Союза было при­сво­е­но в ре­зуль­та­те битва за ____________. Б) Вто­рой фронт во Фран­ции был от­крыт со­юз­ни­ка­ми в ____________. В) Лет­чик-герой, три­жды герой Со­вет­ско­го Союза, сбив­ший наи­боль­шее ко­ли­че­ство са­мо­ле­тов про­тив­ни­ка, в годы Ве­ли­кой Оте­че­ствен­ной войны ____________.   Про­пу­щен­ные эле­мен­ты: 1) 1944 г. 2) А. Ма­ре­сьев 3) 1945 г. 4) Москва 5) И. Ко­же­дуб 6) Днепр</vt:lpstr>
      <vt:lpstr>   А) Обо­ро­на Брест­ской кре­по­сти в ____________ г. по­ка­за­ла один из при­ме­ров стой­ко­сти со­вет­ских сол­дат и ко­ман­ди­ров. Б) Во время на­ступ­ле­ния на Моск­ву фа­шист­ским вой­скам не уда­лось взять г. ____________. В) Одним из ру­ко­во­ди­те­лей мо­ло­деж­ной под­поль­ной ор­га­ни­за­ции «Мо­ло­дая гвар­дия» был ____________.   Про­пу­щен­ные эле­мен­ты: 1) В. Тре­тья­ке­вич 2) 1941 г. 3) 1942 г. 4) Ка­ли­нин 5) Н. Куз­не­цов 6) Тула</vt:lpstr>
      <vt:lpstr>   А) Мо­ло­деж­ная ком­со­моль­ская ор­га­ни­за­ция «Мо­ло­дая гвар­дия» дей­ство­ва­ла на тер­ри­то­рии г. ____________. Б) Пер­вый ноч­ной таран в годы войны со­вер­шил ____________. В) Кур­ская битва была в____________ г.   Про­пу­щен­ные эле­мен­ты: 1) 1944 2) В. Та­ла­ли­хин 3) 1943 4) Крас­но­дон 5) И. Ко­же­дуб 6) Минск</vt:lpstr>
      <vt:lpstr>   Родина - мать Скульптура «Родина-мать зовёт!» — композиционный центр памятника-ансамбля «Героям Сталинградской битвы» на Мамаевом кургане в Волгограде. Одна из самых высоких статуй мира, высочайшая статуя России и Европы (без постамента — самая высокая статуя в мире на момент постройки в течение 22 лет). Вучетич и Никитин</vt:lpstr>
      <vt:lpstr>   </vt:lpstr>
      <vt:lpstr>   По­яс­не­ние.1) па­мят­ник со­вет­ско­му сол­да­ту в Пло­в­ди­ве; 2) па­мят­ник «Ты­ся­че­ле­тие Руси» в Нов­го­ро­де; 3) па­мят­ник та­чан­ке в Ка­хов­ке; 4) па­мят­ник со­вет­ско­му воину-осво­бо­ди­те­лю в Бер­ли­не.  Толь­ко па­мят­ник в Бер­ли­не по­свя­щен со­бы­тиям Ве­ли­кой Оте­че­ствен­ной войны. Также под циф­рой 1 па­мят­ник со­вет­ско­му сол­да­ту в Бол­га­рии, ле­ген­дар­ный «Алеша».   Ответ: 1, 4. </vt:lpstr>
      <vt:lpstr>    </vt:lpstr>
      <vt:lpstr>    </vt:lpstr>
      <vt:lpstr>    </vt:lpstr>
      <vt:lpstr>    </vt:lpstr>
      <vt:lpstr>   В годы прав­ле­ния Ста­ли­на было по­стро­е­но новое зда­ния МГУ. Остан­кин­скую те­ле­баш­ню (1) на­ча­ли стро­ить в 1957 г. Дом Паш­ко­ва в XVIII в. (4). А также па­мят­ник Веры Му­хи­ной «Ра­бо­чий и кол­хоз­ни­ца» — 3.   Ответ: 2, 3.</vt:lpstr>
      <vt:lpstr>   </vt:lpstr>
      <vt:lpstr>   </vt:lpstr>
      <vt:lpstr>   </vt:lpstr>
      <vt:lpstr>   </vt:lpstr>
      <vt:lpstr>   </vt:lpstr>
      <vt:lpstr>   </vt:lpstr>
      <vt:lpstr>   </vt:lpstr>
      <vt:lpstr>   </vt:lpstr>
      <vt:lpstr>   </vt:lpstr>
      <vt:lpstr>   </vt:lpstr>
      <vt:lpstr>   </vt:lpstr>
      <vt:lpstr>   </vt:lpstr>
      <vt:lpstr>   </vt:lpstr>
      <vt:lpstr>   </vt:lpstr>
      <vt:lpstr>   </vt:lpstr>
      <vt:lpstr>   </vt:lpstr>
      <vt:lpstr>   </vt:lpstr>
      <vt:lpstr>   </vt:lpstr>
      <vt:lpstr>   </vt:lpstr>
      <vt:lpstr>   </vt:lpstr>
      <vt:lpstr>   </vt:lpstr>
      <vt:lpstr>   </vt:lpstr>
      <vt:lpstr>   </vt:lpstr>
      <vt:lpstr>   </vt:lpstr>
      <vt:lpstr>  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Лилия</dc:creator>
  <cp:lastModifiedBy>Лилия</cp:lastModifiedBy>
  <cp:revision>12</cp:revision>
  <dcterms:created xsi:type="dcterms:W3CDTF">2017-02-15T16:29:02Z</dcterms:created>
  <dcterms:modified xsi:type="dcterms:W3CDTF">2017-02-15T18:33:30Z</dcterms:modified>
</cp:coreProperties>
</file>