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9" r:id="rId4"/>
    <p:sldId id="270" r:id="rId5"/>
    <p:sldId id="276" r:id="rId6"/>
    <p:sldId id="271" r:id="rId7"/>
    <p:sldId id="272" r:id="rId8"/>
    <p:sldId id="268" r:id="rId9"/>
    <p:sldId id="273" r:id="rId10"/>
    <p:sldId id="274" r:id="rId11"/>
    <p:sldId id="275" r:id="rId12"/>
    <p:sldId id="278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6" r:id="rId23"/>
    <p:sldId id="288" r:id="rId24"/>
    <p:sldId id="266" r:id="rId25"/>
    <p:sldId id="259" r:id="rId26"/>
    <p:sldId id="258" r:id="rId27"/>
    <p:sldId id="257" r:id="rId28"/>
    <p:sldId id="260" r:id="rId29"/>
    <p:sldId id="261" r:id="rId30"/>
    <p:sldId id="263" r:id="rId31"/>
    <p:sldId id="262" r:id="rId32"/>
    <p:sldId id="26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Восточные славяне</a:t>
            </a:r>
            <a:br>
              <a:rPr lang="ru-RU" sz="3000" dirty="0" smtClean="0"/>
            </a:br>
            <a:r>
              <a:rPr lang="ru-RU" sz="3000" dirty="0" smtClean="0"/>
              <a:t>Путь из варяг в греки – путь из Византии в Скандинавские страны</a:t>
            </a:r>
            <a:r>
              <a:rPr lang="ru-RU" sz="3000" dirty="0" smtClean="0"/>
              <a:t>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026" name="Picture 2" descr="http://poznaemvmeste.ru/images/2017/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08200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1242- Ледовое побоище на Чудском озере (Александр Невский и немецкие рыцари)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8194" name="Picture 2" descr="http://k700.ucoz.ru/karty/chudskoe_oz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1566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5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1380- Куликовская битва</a:t>
            </a:r>
            <a:br>
              <a:rPr lang="ru-RU" sz="3000" dirty="0" smtClean="0"/>
            </a:br>
            <a:r>
              <a:rPr lang="ru-RU" sz="3000" dirty="0" smtClean="0"/>
              <a:t>Москва – столица Руси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2" name="AutoShape 2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://cf.ppt-online.org/files/slide/n/NSXLYERvcwyOQpF9VD21UTKCaHWthoisk3PJe4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4" y="143252"/>
            <a:ext cx="8781556" cy="49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4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1380- Куликовская битва (Дмитрий Донской </a:t>
            </a:r>
            <a:br>
              <a:rPr lang="ru-RU" sz="3000" dirty="0" smtClean="0"/>
            </a:br>
            <a:r>
              <a:rPr lang="ru-RU" sz="3000" dirty="0" smtClean="0"/>
              <a:t>и хан Мамай)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2" name="AutoShape 2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berze.ru/photos/mongolo-tatary-1380-g-odejda-43949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://lusana.ru/files/22099/653/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44463"/>
            <a:ext cx="6873342" cy="51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1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1480- Стояние на реке Угре (князь Иван 3  и хан Ахмат)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2290" name="Picture 2" descr="http://dpc-uspenskii.cerkov.ru/files/2016/1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338"/>
            <a:ext cx="6712040" cy="51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2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992888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Иван 3</a:t>
            </a:r>
            <a:br>
              <a:rPr lang="ru-RU" sz="3000" dirty="0" smtClean="0"/>
            </a:br>
            <a:r>
              <a:rPr lang="ru-RU" sz="3000" dirty="0"/>
              <a:t> </a:t>
            </a:r>
            <a:r>
              <a:rPr lang="ru-RU" sz="3000" dirty="0" smtClean="0"/>
              <a:t>1497 – Судебник (общероссийский свод законов)</a:t>
            </a:r>
            <a:br>
              <a:rPr lang="ru-RU" sz="3000" dirty="0" smtClean="0"/>
            </a:br>
            <a:r>
              <a:rPr lang="ru-RU" sz="3000" dirty="0" smtClean="0"/>
              <a:t>Юрьев день</a:t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>1478 – присоединение к Москве Новгорода, 1485 – Твери</a:t>
            </a:r>
            <a:br>
              <a:rPr lang="ru-RU" sz="3000" dirty="0" smtClean="0"/>
            </a:br>
            <a:r>
              <a:rPr lang="ru-RU" sz="3000" dirty="0" smtClean="0"/>
              <a:t>Герб – двуглавый орел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585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Иван 4 Грозный – присоединение Сибирского, Казанского, Астраханского ханств</a:t>
            </a:r>
            <a:endParaRPr lang="ru-RU" sz="3000" dirty="0"/>
          </a:p>
        </p:txBody>
      </p:sp>
      <p:pic>
        <p:nvPicPr>
          <p:cNvPr id="16386" name="Picture 2" descr="https://demo.interun.ru/_content/ohist_lite/data/Files/image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7"/>
            <a:ext cx="6192688" cy="45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2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1547 – венчание на царство</a:t>
            </a:r>
            <a:br>
              <a:rPr lang="ru-RU" sz="3000" dirty="0" smtClean="0"/>
            </a:br>
            <a:r>
              <a:rPr lang="ru-RU" sz="3000" dirty="0" smtClean="0"/>
              <a:t>1549-Земский собор</a:t>
            </a:r>
            <a:br>
              <a:rPr lang="ru-RU" sz="3000" dirty="0" smtClean="0"/>
            </a:br>
            <a:r>
              <a:rPr lang="ru-RU" sz="3000" dirty="0" smtClean="0"/>
              <a:t> стрелецкое войско,</a:t>
            </a:r>
            <a:br>
              <a:rPr lang="ru-RU" sz="3000" dirty="0" smtClean="0"/>
            </a:br>
            <a:r>
              <a:rPr lang="ru-RU" sz="3000" dirty="0" smtClean="0"/>
              <a:t>приказы,</a:t>
            </a:r>
            <a:br>
              <a:rPr lang="ru-RU" sz="3000" dirty="0" smtClean="0"/>
            </a:br>
            <a:r>
              <a:rPr lang="ru-RU" sz="3000" dirty="0" smtClean="0"/>
              <a:t>Стоглавый собор</a:t>
            </a:r>
            <a:br>
              <a:rPr lang="ru-RU" sz="3000" dirty="0" smtClean="0"/>
            </a:br>
            <a:r>
              <a:rPr lang="ru-RU" sz="3000" dirty="0" smtClean="0"/>
              <a:t>1559- новый Судебник</a:t>
            </a:r>
            <a:br>
              <a:rPr lang="ru-RU" sz="3000" dirty="0" smtClean="0"/>
            </a:br>
            <a:r>
              <a:rPr lang="ru-RU" sz="3000" dirty="0" smtClean="0"/>
              <a:t>Ливонская война с ливонским орденом</a:t>
            </a:r>
            <a:br>
              <a:rPr lang="ru-RU" sz="3000" dirty="0" smtClean="0"/>
            </a:br>
            <a:r>
              <a:rPr lang="ru-RU" sz="3000" dirty="0" smtClean="0"/>
              <a:t>Опричнина, земщина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1841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Начало 17 века – Смутное время</a:t>
            </a:r>
            <a:endParaRPr lang="ru-RU" sz="3000" dirty="0"/>
          </a:p>
        </p:txBody>
      </p:sp>
      <p:pic>
        <p:nvPicPr>
          <p:cNvPr id="18434" name="Picture 2" descr="https://allyslide.com/thumbs/69dfa9a175aa64f6309a5aae4dcf8c8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988967" cy="44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5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Борис Годунов,</a:t>
            </a:r>
            <a:br>
              <a:rPr lang="ru-RU" sz="3000" dirty="0" smtClean="0"/>
            </a:br>
            <a:r>
              <a:rPr lang="ru-RU" sz="3000" dirty="0" smtClean="0"/>
              <a:t>Лжедмитрий 1</a:t>
            </a:r>
            <a:br>
              <a:rPr lang="ru-RU" sz="3000" dirty="0" smtClean="0"/>
            </a:br>
            <a:r>
              <a:rPr lang="ru-RU" sz="3000" dirty="0" smtClean="0"/>
              <a:t>Василий Шуйский</a:t>
            </a:r>
            <a:br>
              <a:rPr lang="ru-RU" sz="3000" dirty="0" smtClean="0"/>
            </a:br>
            <a:r>
              <a:rPr lang="ru-RU" sz="3000" dirty="0" smtClean="0"/>
              <a:t>Лжедмитрий 2</a:t>
            </a:r>
            <a:br>
              <a:rPr lang="ru-RU" sz="3000" dirty="0" smtClean="0"/>
            </a:br>
            <a:r>
              <a:rPr lang="ru-RU" sz="3000" dirty="0" smtClean="0"/>
              <a:t>Семибоярщина</a:t>
            </a:r>
            <a:br>
              <a:rPr lang="ru-RU" sz="3000" dirty="0" smtClean="0"/>
            </a:br>
            <a:r>
              <a:rPr lang="ru-RU" sz="3000" dirty="0" smtClean="0"/>
              <a:t>Интервенция</a:t>
            </a:r>
            <a:br>
              <a:rPr lang="ru-RU" sz="3000" dirty="0" smtClean="0"/>
            </a:br>
            <a:r>
              <a:rPr lang="ru-RU" sz="3000" dirty="0" smtClean="0"/>
              <a:t>Тушино</a:t>
            </a:r>
            <a:br>
              <a:rPr lang="ru-RU" sz="3000" dirty="0" smtClean="0"/>
            </a:br>
            <a:r>
              <a:rPr lang="ru-RU" sz="3000" dirty="0" smtClean="0"/>
              <a:t>Народное ополчение (2- Минин и Пожарский)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1613 год- начало правления династии Романовых</a:t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54361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24936" cy="352839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Алексей Михайлович (Тишайший)</a:t>
            </a:r>
            <a:br>
              <a:rPr lang="ru-RU" sz="3000" dirty="0" smtClean="0"/>
            </a:br>
            <a:r>
              <a:rPr lang="ru-RU" sz="3000" dirty="0" smtClean="0"/>
              <a:t>1649 год- Соборное Уложение: бессрочный розыск беглых крестьян</a:t>
            </a:r>
            <a:br>
              <a:rPr lang="ru-RU" sz="3000" dirty="0" smtClean="0"/>
            </a:br>
            <a:r>
              <a:rPr lang="ru-RU" sz="3000" dirty="0" smtClean="0"/>
              <a:t>Медный и соляной бунт</a:t>
            </a:r>
            <a:br>
              <a:rPr lang="ru-RU" sz="3000" dirty="0" smtClean="0"/>
            </a:br>
            <a:r>
              <a:rPr lang="ru-RU" sz="3000" dirty="0" smtClean="0"/>
              <a:t>Восстание Разина</a:t>
            </a:r>
            <a:br>
              <a:rPr lang="ru-RU" sz="3000" dirty="0" smtClean="0"/>
            </a:br>
            <a:r>
              <a:rPr lang="ru-RU" sz="3000" dirty="0" smtClean="0"/>
              <a:t>Раскол в церкви, старообрядцы, Аввакум</a:t>
            </a:r>
            <a:br>
              <a:rPr lang="ru-RU" sz="3000" dirty="0" smtClean="0"/>
            </a:br>
            <a:r>
              <a:rPr lang="ru-RU" sz="3000" dirty="0" smtClean="0"/>
              <a:t>Воссоединение Украины с Россией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8787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882 год – объединение Руси князем Олегом. Образование Древнерусского государства</a:t>
            </a:r>
            <a:endParaRPr lang="ru-RU" sz="3000" dirty="0"/>
          </a:p>
        </p:txBody>
      </p:sp>
      <p:pic>
        <p:nvPicPr>
          <p:cNvPr id="3074" name="Picture 2" descr="http://xn--i1abbnckbmcl9fb.xn--p1ai/%D1%81%D1%82%D0%B0%D1%82%D1%8C%D0%B8/526712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3672408" cy="47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endParaRPr lang="ru-RU" sz="3000" dirty="0"/>
          </a:p>
        </p:txBody>
      </p:sp>
      <p:pic>
        <p:nvPicPr>
          <p:cNvPr id="20482" name="Picture 2" descr="http://www.russia-talk.com/History/uk-ru-1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23489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8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22530" name="Picture 2" descr="http://poznaemvmeste.ru/images/sampledata/B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171"/>
            <a:ext cx="6984776" cy="62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7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endParaRPr lang="ru-RU" sz="3000" dirty="0"/>
          </a:p>
        </p:txBody>
      </p:sp>
      <p:pic>
        <p:nvPicPr>
          <p:cNvPr id="19458" name="Picture 2" descr="https://ppt4web.ru/images/848/28844/64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90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24936" cy="35283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1774 г. </a:t>
            </a:r>
            <a:r>
              <a:rPr lang="ru-RU" sz="2800" b="1" dirty="0" err="1"/>
              <a:t>Кючук</a:t>
            </a:r>
            <a:r>
              <a:rPr lang="ru-RU" sz="2800" b="1" dirty="0"/>
              <a:t> - </a:t>
            </a:r>
            <a:r>
              <a:rPr lang="ru-RU" sz="2800" b="1" smtClean="0"/>
              <a:t>Кайнаджирский</a:t>
            </a:r>
            <a:r>
              <a:rPr lang="ru-RU" sz="2800" b="1" dirty="0" smtClean="0"/>
              <a:t> </a:t>
            </a:r>
            <a:r>
              <a:rPr lang="ru-RU" sz="2800" b="1" dirty="0"/>
              <a:t>мир;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2</a:t>
            </a:r>
            <a:r>
              <a:rPr lang="ru-RU" sz="2800" dirty="0"/>
              <a:t>. Россия получила право строить флот на Черном море;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</a:t>
            </a:r>
            <a:r>
              <a:rPr lang="ru-RU" sz="2800" dirty="0"/>
              <a:t>. свободный проход русских судов по черноморским проливам — Босфору и Дарданеллам; 4. Крым получил независимость от Турции; 5. земли между устьями Днепра и Южного Буга отошли России;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/>
              <a:t>1791 г. — </a:t>
            </a:r>
            <a:r>
              <a:rPr lang="ru-RU" sz="2800" b="1" dirty="0" err="1"/>
              <a:t>Ясский</a:t>
            </a:r>
            <a:r>
              <a:rPr lang="ru-RU" sz="2800" b="1" dirty="0"/>
              <a:t> мирный договор;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2</a:t>
            </a:r>
            <a:r>
              <a:rPr lang="ru-RU" sz="2800" dirty="0"/>
              <a:t>. подтверждение присоединения к России Крыма и про-</a:t>
            </a:r>
            <a:r>
              <a:rPr lang="ru-RU" sz="2800" dirty="0" err="1"/>
              <a:t>тектората</a:t>
            </a:r>
            <a:r>
              <a:rPr lang="ru-RU" sz="2800" dirty="0"/>
              <a:t> над Восточной Грузией; 3. России отошли земли между Днестром и Южным Бугом; 4. вывод российских войск из Молдавии, Валахии и Бессарабии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696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Средневековое общество в Западной Европе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200" b="1" dirty="0"/>
              <a:t>Сословия – группы людей с одинаковыми правами и </a:t>
            </a:r>
            <a:r>
              <a:rPr lang="ru-RU" sz="3200" b="1" dirty="0" smtClean="0"/>
              <a:t>обязанностями</a:t>
            </a:r>
            <a:br>
              <a:rPr lang="ru-RU" sz="3200" b="1" dirty="0" smtClean="0"/>
            </a:br>
            <a:r>
              <a:rPr lang="ru-RU" sz="3200" b="1" dirty="0" smtClean="0"/>
              <a:t>духовенство, феодалы, крестьяне и ремесленники</a:t>
            </a:r>
            <a:br>
              <a:rPr lang="ru-RU" sz="3200" b="1" dirty="0" smtClean="0"/>
            </a:br>
            <a:r>
              <a:rPr lang="ru-RU" sz="3200" b="1" dirty="0" smtClean="0"/>
              <a:t>Индульгенция – грамота, отпускавшая грехи</a:t>
            </a:r>
            <a:br>
              <a:rPr lang="ru-RU" sz="3200" b="1" dirty="0" smtClean="0"/>
            </a:br>
            <a:r>
              <a:rPr lang="ru-RU" sz="3200" b="1" dirty="0" smtClean="0"/>
              <a:t>Еретик – человек, отступивший от учения церкви</a:t>
            </a:r>
            <a:br>
              <a:rPr lang="ru-RU" sz="3200" b="1" dirty="0" smtClean="0"/>
            </a:br>
            <a:r>
              <a:rPr lang="ru-RU" sz="3200" b="1" dirty="0" smtClean="0"/>
              <a:t>Инквизиция – церковный суд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58003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Средневековое общество в Западной Европе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/>
              <a:t>Феодалы – владельцы земель и зависимых крестьян</a:t>
            </a:r>
            <a:br>
              <a:rPr lang="ru-RU" sz="3000" b="1" dirty="0" smtClean="0"/>
            </a:br>
            <a:r>
              <a:rPr lang="ru-RU" sz="3000" b="1" dirty="0" smtClean="0"/>
              <a:t>Феод – хозяйство феодала, в котором работали зависимые крестьяне</a:t>
            </a:r>
            <a:br>
              <a:rPr lang="ru-RU" sz="3000" b="1" dirty="0" smtClean="0"/>
            </a:br>
            <a:r>
              <a:rPr lang="ru-RU" sz="3000" b="1" dirty="0" smtClean="0"/>
              <a:t>Барщина – работа крестьян в хозяйстве феодала</a:t>
            </a:r>
            <a:br>
              <a:rPr lang="ru-RU" sz="3000" b="1" dirty="0" smtClean="0"/>
            </a:br>
            <a:r>
              <a:rPr lang="ru-RU" sz="3000" b="1" dirty="0" smtClean="0"/>
              <a:t>Оброк – плата феодалу продуктами и изделиями</a:t>
            </a:r>
            <a:br>
              <a:rPr lang="ru-RU" sz="3000" b="1" dirty="0" smtClean="0"/>
            </a:br>
            <a:r>
              <a:rPr lang="ru-RU" sz="3000" b="1" dirty="0" smtClean="0"/>
              <a:t>Натуральное хозяйство – хозяйство, в котором всё производилось для потребления.</a:t>
            </a:r>
            <a:br>
              <a:rPr lang="ru-RU" sz="3000" b="1" dirty="0" smtClean="0"/>
            </a:br>
            <a:r>
              <a:rPr lang="ru-RU" sz="3000" b="1" dirty="0" smtClean="0"/>
              <a:t>Вассал – военный слуга</a:t>
            </a:r>
            <a:br>
              <a:rPr lang="ru-RU" sz="3000" b="1" dirty="0" smtClean="0"/>
            </a:br>
            <a:r>
              <a:rPr lang="ru-RU" sz="3000" b="1" dirty="0" smtClean="0"/>
              <a:t>Рыцарь – конный воин</a:t>
            </a:r>
            <a:br>
              <a:rPr lang="ru-RU" sz="3000" b="1" dirty="0" smtClean="0"/>
            </a:br>
            <a:r>
              <a:rPr lang="ru-RU" sz="3000" b="1" dirty="0" smtClean="0"/>
              <a:t>Развлечения рыцаря – пиры, охота, турниры (военные состязания рыцарей)</a:t>
            </a:r>
            <a:br>
              <a:rPr lang="ru-RU" sz="3000" b="1" dirty="0" smtClean="0"/>
            </a:br>
            <a:r>
              <a:rPr lang="ru-RU" sz="3000" b="1" dirty="0" smtClean="0"/>
              <a:t>Сеньор – тот, кому служил вассал</a:t>
            </a:r>
            <a:br>
              <a:rPr lang="ru-RU" sz="3000" b="1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1261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Средневековое общество в Западной Европе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/>
              <a:t>Цех – объединение (союз)  ремесленников одной специальности в городах</a:t>
            </a:r>
            <a:br>
              <a:rPr lang="ru-RU" sz="3000" b="1" dirty="0" smtClean="0"/>
            </a:br>
            <a:r>
              <a:rPr lang="ru-RU" sz="3000" b="1" dirty="0" smtClean="0"/>
              <a:t>Шедевр – лучший образец изделия</a:t>
            </a:r>
            <a:br>
              <a:rPr lang="ru-RU" sz="3000" b="1" dirty="0" smtClean="0"/>
            </a:br>
            <a:r>
              <a:rPr lang="ru-RU" sz="3000" b="1" dirty="0" smtClean="0"/>
              <a:t>Подмастерье – помощник мастера</a:t>
            </a:r>
            <a:br>
              <a:rPr lang="ru-RU" sz="3000" b="1" dirty="0" smtClean="0"/>
            </a:br>
            <a:r>
              <a:rPr lang="ru-RU" sz="3000" b="1" dirty="0"/>
              <a:t>К</a:t>
            </a:r>
            <a:r>
              <a:rPr lang="ru-RU" sz="3000" b="1" dirty="0" smtClean="0"/>
              <a:t>оммуна – город, освободившийся от власти сеньора</a:t>
            </a:r>
            <a:br>
              <a:rPr lang="ru-RU" sz="3000" b="1" dirty="0" smtClean="0"/>
            </a:br>
            <a:r>
              <a:rPr lang="ru-RU" sz="3000" b="1" dirty="0" smtClean="0"/>
              <a:t>Бюргер – горожанин</a:t>
            </a:r>
            <a:br>
              <a:rPr lang="ru-RU" sz="3000" b="1" dirty="0" smtClean="0"/>
            </a:br>
            <a:r>
              <a:rPr lang="ru-RU" sz="3000" b="1" dirty="0" smtClean="0"/>
              <a:t>Гильдии – союзы купцов</a:t>
            </a:r>
            <a:br>
              <a:rPr lang="ru-RU" sz="3000" b="1" dirty="0" smtClean="0"/>
            </a:br>
            <a:r>
              <a:rPr lang="ru-RU" sz="3000" b="1" dirty="0" smtClean="0"/>
              <a:t>Ростовщики – люди, которые давали деньги в долг под высокий процент</a:t>
            </a:r>
            <a:br>
              <a:rPr lang="ru-RU" sz="3000" b="1" dirty="0" smtClean="0"/>
            </a:br>
            <a:r>
              <a:rPr lang="ru-RU" sz="3000" b="1" dirty="0" smtClean="0"/>
              <a:t>Патриции – богатые горожане</a:t>
            </a:r>
            <a:br>
              <a:rPr lang="ru-RU" sz="3000" b="1" dirty="0" smtClean="0"/>
            </a:br>
            <a:r>
              <a:rPr lang="ru-RU" sz="3000" b="1" dirty="0" smtClean="0"/>
              <a:t>Ратуша – здание городского совета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295995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Возникновение ислама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/>
              <a:t>Бедуины – кочевые арабы, занимались разведением верблюдов и скота.</a:t>
            </a:r>
            <a:br>
              <a:rPr lang="ru-RU" sz="3000" b="1" dirty="0" smtClean="0"/>
            </a:br>
            <a:r>
              <a:rPr lang="ru-RU" sz="3000" b="1" dirty="0" smtClean="0"/>
              <a:t>Ислам – религия, возникшая у арабов в 7 веке</a:t>
            </a:r>
            <a:br>
              <a:rPr lang="ru-RU" sz="3000" b="1" dirty="0" smtClean="0"/>
            </a:br>
            <a:r>
              <a:rPr lang="ru-RU" sz="3000" b="1" dirty="0" smtClean="0"/>
              <a:t>Мухаммед – основатель религии ислам, пророк</a:t>
            </a:r>
            <a:br>
              <a:rPr lang="ru-RU" sz="3000" b="1" dirty="0" smtClean="0"/>
            </a:br>
            <a:r>
              <a:rPr lang="ru-RU" sz="3000" b="1" dirty="0" smtClean="0"/>
              <a:t>Хиджра – год переселения Мухаммеда их Мекки в Медину, начало летоисчисления у мусульман, 622 г.</a:t>
            </a:r>
            <a:br>
              <a:rPr lang="ru-RU" sz="3000" b="1" dirty="0" smtClean="0"/>
            </a:br>
            <a:r>
              <a:rPr lang="ru-RU" sz="3000" b="1" dirty="0" smtClean="0"/>
              <a:t>Коран – священная книга мусульман</a:t>
            </a:r>
            <a:br>
              <a:rPr lang="ru-RU" sz="3000" b="1" dirty="0" smtClean="0"/>
            </a:br>
            <a:r>
              <a:rPr lang="ru-RU" sz="3000" b="1" dirty="0" smtClean="0"/>
              <a:t>630 год – основание Арабского халифата (государства)</a:t>
            </a:r>
            <a:br>
              <a:rPr lang="ru-RU" sz="3000" b="1" dirty="0" smtClean="0"/>
            </a:br>
            <a:r>
              <a:rPr lang="ru-RU" sz="3000" b="1" dirty="0" smtClean="0"/>
              <a:t>Шариат – правила поведения мусульман</a:t>
            </a:r>
            <a:br>
              <a:rPr lang="ru-RU" sz="3000" b="1" dirty="0" smtClean="0"/>
            </a:br>
            <a:r>
              <a:rPr lang="ru-RU" sz="3000" b="1" dirty="0" smtClean="0"/>
              <a:t>Халифы – правители в Арабском государстве</a:t>
            </a:r>
            <a:br>
              <a:rPr lang="ru-RU" sz="3000" b="1" dirty="0" smtClean="0"/>
            </a:br>
            <a:r>
              <a:rPr lang="ru-RU" sz="3000" b="1" dirty="0" smtClean="0"/>
              <a:t>Эмиры – наместники халифа</a:t>
            </a:r>
            <a:br>
              <a:rPr lang="ru-RU" sz="3000" b="1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88923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Организация власти в Западной Европе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/>
              <a:t>Сословная монархия – государство, в котором королевская власть опиралась на собрание представителей сословий</a:t>
            </a:r>
            <a:br>
              <a:rPr lang="ru-RU" sz="3000" b="1" dirty="0" smtClean="0"/>
            </a:br>
            <a:r>
              <a:rPr lang="ru-RU" sz="3000" b="1" dirty="0" smtClean="0"/>
              <a:t>Генеральные штаты – собрание представителей во Франции</a:t>
            </a:r>
            <a:br>
              <a:rPr lang="ru-RU" sz="3000" b="1" dirty="0" smtClean="0"/>
            </a:br>
            <a:r>
              <a:rPr lang="ru-RU" sz="3000" b="1" dirty="0" smtClean="0"/>
              <a:t>Парламент– </a:t>
            </a:r>
            <a:r>
              <a:rPr lang="ru-RU" sz="3000" b="1" dirty="0"/>
              <a:t>собрание представителей </a:t>
            </a:r>
            <a:r>
              <a:rPr lang="ru-RU" sz="3000" b="1" dirty="0" smtClean="0"/>
              <a:t>в Англии</a:t>
            </a:r>
            <a:br>
              <a:rPr lang="ru-RU" sz="3000" b="1" dirty="0" smtClean="0"/>
            </a:br>
            <a:r>
              <a:rPr lang="ru-RU" sz="3000" b="1" dirty="0" smtClean="0"/>
              <a:t>Рейхстаг - </a:t>
            </a:r>
            <a:r>
              <a:rPr lang="ru-RU" sz="3000" b="1" dirty="0"/>
              <a:t>собрание представителей в </a:t>
            </a:r>
            <a:r>
              <a:rPr lang="ru-RU" sz="3000" b="1" dirty="0" smtClean="0"/>
              <a:t>Германии</a:t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90936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Реформация в Западной Европе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2800" b="1" dirty="0" smtClean="0"/>
              <a:t>Реформация – борьба за переустройство католической церкви; началась в Германии.</a:t>
            </a:r>
            <a:br>
              <a:rPr lang="ru-RU" sz="2800" b="1" dirty="0" smtClean="0"/>
            </a:br>
            <a:r>
              <a:rPr lang="ru-RU" sz="2800" b="1" dirty="0" smtClean="0"/>
              <a:t>Мартин Лютер – немецкий монах и богослов, выступавший за Реформацию, автор статьи «95 тезисов», в которой осудил торговлю индульгенциями, создал учение «о спасении верой»</a:t>
            </a:r>
            <a:br>
              <a:rPr lang="ru-RU" sz="2800" b="1" dirty="0" smtClean="0"/>
            </a:br>
            <a:r>
              <a:rPr lang="ru-RU" sz="2800" b="1" dirty="0" smtClean="0"/>
              <a:t>Десятина – налог в пользу церкви</a:t>
            </a:r>
            <a:br>
              <a:rPr lang="ru-RU" sz="2800" b="1" dirty="0" smtClean="0"/>
            </a:br>
            <a:r>
              <a:rPr lang="ru-RU" sz="2800" b="1" dirty="0" smtClean="0"/>
              <a:t>Протестанты – сторонники движения за переустройство католической церкви</a:t>
            </a:r>
            <a:br>
              <a:rPr lang="ru-RU" sz="2800" b="1" dirty="0" smtClean="0"/>
            </a:br>
            <a:r>
              <a:rPr lang="ru-RU" sz="2800" b="1" dirty="0" smtClean="0"/>
              <a:t>Томас Мюнцер – вождь народной Реформации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23580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862 – призвание варягов на княжение в Новгород</a:t>
            </a:r>
            <a:br>
              <a:rPr lang="ru-RU" sz="3000" dirty="0" smtClean="0"/>
            </a:br>
            <a:r>
              <a:rPr lang="ru-RU" sz="3000" dirty="0" smtClean="0"/>
              <a:t>882 год – объединение Руси князем Олегом. Образование Древнерусского государства</a:t>
            </a:r>
            <a:endParaRPr lang="ru-RU" sz="3000" dirty="0"/>
          </a:p>
        </p:txBody>
      </p:sp>
      <p:pic>
        <p:nvPicPr>
          <p:cNvPr id="3074" name="Picture 2" descr="http://xn--i1abbnckbmcl9fb.xn--p1ai/%D1%81%D1%82%D0%B0%D1%82%D1%8C%D0%B8/526712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3672408" cy="47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89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Первые европейские революции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3000" b="1" dirty="0" smtClean="0">
                <a:solidFill>
                  <a:srgbClr val="C00000"/>
                </a:solidFill>
              </a:rPr>
              <a:t/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2200" dirty="0"/>
              <a:t>Английский король Карл I созывает парла­мент (т. н. «Долгий парламент»), что служит нача­лом английской революции. Основные события: рядом актов парламент уничтожает самодержав­ный характер власти короля (к 1642); отъезд коро­ля на север страны и начало гражданской войны (1642); реформа парламентской армии Оливером Кромвелем и разгром королевской армии при </a:t>
            </a:r>
            <a:r>
              <a:rPr lang="ru-RU" sz="2200" dirty="0" smtClean="0"/>
              <a:t>Ней-</a:t>
            </a:r>
            <a:br>
              <a:rPr lang="ru-RU" sz="2200" dirty="0" smtClean="0"/>
            </a:br>
            <a:r>
              <a:rPr lang="ru-RU" sz="2200" dirty="0" err="1" smtClean="0"/>
              <a:t>сби</a:t>
            </a:r>
            <a:r>
              <a:rPr lang="ru-RU" sz="2200" dirty="0" smtClean="0"/>
              <a:t> </a:t>
            </a:r>
            <a:r>
              <a:rPr lang="ru-RU" sz="2200" dirty="0"/>
              <a:t>(1645); побег короля из плена и окончательный разгром его армии (1648); казнь Карла I и провоз­глашение Англии республикой (1649); завоевание Кромвелем восставшей Ирландии (1649-1650); за­воевание Шотландии (1650-1652); Кромвель стано­вится « протектором» Англии (1653); смерть Кром­веля (1658); восстановление монархии и династии Стюартов, признавшей революционные изменения (1660</a:t>
            </a:r>
            <a:r>
              <a:rPr lang="ru-RU" sz="2200" dirty="0" smtClean="0"/>
              <a:t>)</a:t>
            </a:r>
            <a:br>
              <a:rPr lang="ru-RU" sz="2200" dirty="0" smtClean="0"/>
            </a:br>
            <a:r>
              <a:rPr lang="ru-RU" sz="2200" b="1" dirty="0" smtClean="0"/>
              <a:t>Круглоголовые – сторонники парламента, кавалеры – сторонники короля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09000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Образование США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2800" b="1" dirty="0"/>
              <a:t>4 июля 1776- принятие Декларации </a:t>
            </a:r>
            <a:r>
              <a:rPr lang="ru-RU" sz="2800" b="1" dirty="0" smtClean="0"/>
              <a:t>независимости США от Англии (автор – Томас </a:t>
            </a:r>
            <a:r>
              <a:rPr lang="ru-RU" sz="2800" b="1" dirty="0" err="1" smtClean="0"/>
              <a:t>Джефферсон</a:t>
            </a:r>
            <a:r>
              <a:rPr lang="ru-RU" sz="2800" b="1" dirty="0" smtClean="0"/>
              <a:t>)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1775-1783 </a:t>
            </a:r>
            <a:r>
              <a:rPr lang="ru-RU" sz="2800" b="1" dirty="0" err="1"/>
              <a:t>г.г</a:t>
            </a:r>
            <a:r>
              <a:rPr lang="ru-RU" sz="2800" b="1" dirty="0"/>
              <a:t>. – Война за независимость в североамериканских колониях Англии.</a:t>
            </a:r>
            <a:br>
              <a:rPr lang="ru-RU" sz="2800" b="1" dirty="0"/>
            </a:br>
            <a:r>
              <a:rPr lang="ru-RU" sz="2800" b="1" dirty="0"/>
              <a:t>1787 г. – принятие Конституции США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i="1" dirty="0"/>
              <a:t>Она закрепила </a:t>
            </a:r>
            <a:r>
              <a:rPr lang="ru-RU" sz="2800" b="1" i="1" u="sng" dirty="0"/>
              <a:t>республиканский </a:t>
            </a:r>
            <a:r>
              <a:rPr lang="ru-RU" sz="2800" b="1" i="1" dirty="0" smtClean="0"/>
              <a:t> </a:t>
            </a:r>
            <a:r>
              <a:rPr lang="ru-RU" sz="2800" b="1" i="1" dirty="0"/>
              <a:t>строй и превратила США в </a:t>
            </a:r>
            <a:r>
              <a:rPr lang="ru-RU" sz="2800" b="1" i="1" u="sng" dirty="0" smtClean="0"/>
              <a:t>федерацию</a:t>
            </a:r>
            <a:r>
              <a:rPr lang="ru-RU" sz="2800" b="1" i="1" dirty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Конституция предусматривала разделение судебной, законодательной и исполнительной власти.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15 </a:t>
            </a:r>
            <a:r>
              <a:rPr lang="ru-RU" sz="2800" b="1" dirty="0"/>
              <a:t>декабря 1791 г. – вступил в силу “Билль о правах”. (10 поправок к Конституции</a:t>
            </a:r>
            <a:r>
              <a:rPr lang="ru-RU" sz="2800" b="1" dirty="0" smtClean="0"/>
              <a:t>).</a:t>
            </a:r>
            <a:br>
              <a:rPr lang="ru-RU" sz="2800" b="1" dirty="0" smtClean="0"/>
            </a:br>
            <a:r>
              <a:rPr lang="ru-RU" sz="2800" b="1" dirty="0" smtClean="0"/>
              <a:t>Дж. Вашингтон – первый президент США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19905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424936" cy="288032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rgbClr val="C00000"/>
                </a:solidFill>
              </a:rPr>
              <a:t>Образование США</a:t>
            </a:r>
            <a:br>
              <a:rPr lang="ru-RU" sz="3000" b="1" dirty="0" smtClean="0">
                <a:solidFill>
                  <a:srgbClr val="C00000"/>
                </a:solidFill>
              </a:rPr>
            </a:br>
            <a:r>
              <a:rPr lang="ru-RU" sz="2800" b="1" dirty="0"/>
              <a:t>4 июля 1776- принятие Декларации </a:t>
            </a:r>
            <a:r>
              <a:rPr lang="ru-RU" sz="2800" b="1" dirty="0" smtClean="0"/>
              <a:t>независимости США от Англии (автор – Томас </a:t>
            </a:r>
            <a:r>
              <a:rPr lang="ru-RU" sz="2800" b="1" dirty="0" err="1" smtClean="0"/>
              <a:t>Джефферсон</a:t>
            </a:r>
            <a:r>
              <a:rPr lang="ru-RU" sz="2800" b="1" dirty="0" smtClean="0"/>
              <a:t>)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1775-1783 </a:t>
            </a:r>
            <a:r>
              <a:rPr lang="ru-RU" sz="2800" b="1" dirty="0" err="1"/>
              <a:t>г.г</a:t>
            </a:r>
            <a:r>
              <a:rPr lang="ru-RU" sz="2800" b="1" dirty="0"/>
              <a:t>. – Война за независимость в североамериканских колониях Англии.</a:t>
            </a:r>
            <a:br>
              <a:rPr lang="ru-RU" sz="2800" b="1" dirty="0"/>
            </a:br>
            <a:r>
              <a:rPr lang="ru-RU" sz="2800" b="1" dirty="0"/>
              <a:t>1787 г. – принятие Конституции США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i="1" dirty="0"/>
              <a:t>Она закрепила </a:t>
            </a:r>
            <a:r>
              <a:rPr lang="ru-RU" sz="2800" b="1" i="1" u="sng" dirty="0"/>
              <a:t>республиканский </a:t>
            </a:r>
            <a:r>
              <a:rPr lang="ru-RU" sz="2800" b="1" i="1" dirty="0" smtClean="0"/>
              <a:t> </a:t>
            </a:r>
            <a:r>
              <a:rPr lang="ru-RU" sz="2800" b="1" i="1" dirty="0"/>
              <a:t>строй и превратила США в </a:t>
            </a:r>
            <a:r>
              <a:rPr lang="ru-RU" sz="2800" b="1" i="1" u="sng" dirty="0" smtClean="0"/>
              <a:t>федерацию</a:t>
            </a:r>
            <a:r>
              <a:rPr lang="ru-RU" sz="2800" b="1" i="1" dirty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Конституция предусматривала разделение судебной, законодательной и исполнительной власти.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15 </a:t>
            </a:r>
            <a:r>
              <a:rPr lang="ru-RU" sz="2800" b="1" dirty="0"/>
              <a:t>декабря 1791 г. – вступил в силу “Билль о правах”. (10 поправок к Конституции</a:t>
            </a:r>
            <a:r>
              <a:rPr lang="ru-RU" sz="2800" b="1" dirty="0" smtClean="0"/>
              <a:t>).</a:t>
            </a:r>
            <a:br>
              <a:rPr lang="ru-RU" sz="2800" b="1" dirty="0" smtClean="0"/>
            </a:br>
            <a:r>
              <a:rPr lang="ru-RU" sz="2800" b="1" dirty="0" smtClean="0"/>
              <a:t>Дж. Вашингтон – первый президент США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1026" name="Picture 2" descr="http://bankvkredit.ru/qmoxgokiwo/11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8762"/>
            <a:ext cx="8172400" cy="70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1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12 век – начало феодальной раздробленности Руси</a:t>
            </a:r>
            <a:br>
              <a:rPr lang="ru-RU" sz="3000" dirty="0" smtClean="0"/>
            </a:br>
            <a:r>
              <a:rPr lang="ru-RU" sz="3000" dirty="0" smtClean="0"/>
              <a:t>Минус: снижение обороноспособности Руси</a:t>
            </a:r>
            <a:br>
              <a:rPr lang="ru-RU" sz="3000" dirty="0" smtClean="0"/>
            </a:br>
            <a:r>
              <a:rPr lang="ru-RU" sz="3000" dirty="0" smtClean="0"/>
              <a:t>Плюс – расцвет культуры</a:t>
            </a:r>
            <a:endParaRPr lang="ru-RU" sz="3000" dirty="0"/>
          </a:p>
        </p:txBody>
      </p:sp>
      <p:pic>
        <p:nvPicPr>
          <p:cNvPr id="4100" name="Picture 4" descr="http://geum.ru/next/images/65260-nomer-m77b8b6c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3240360" cy="42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4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1223 год битва на Калке между половцами, русскими и монголо-татарами </a:t>
            </a:r>
            <a:endParaRPr lang="ru-RU" sz="3000" dirty="0"/>
          </a:p>
        </p:txBody>
      </p:sp>
      <p:pic>
        <p:nvPicPr>
          <p:cNvPr id="4098" name="Picture 2" descr="http://ispu.ru/files/u2/book2/history/03tema3/karti3/03vneshnvtorgenia13v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"/>
            <a:ext cx="6840760" cy="53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8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1237 год – нашествие хана Батыя на Русь</a:t>
            </a:r>
            <a:endParaRPr lang="ru-RU" sz="3000" dirty="0"/>
          </a:p>
        </p:txBody>
      </p:sp>
      <p:pic>
        <p:nvPicPr>
          <p:cNvPr id="4098" name="Picture 2" descr="http://ispu.ru/files/u2/book2/history/03tema3/karti3/03vneshnvtorgenia13v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"/>
            <a:ext cx="6840760" cy="53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2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1240 год – Невская битва</a:t>
            </a:r>
            <a:endParaRPr lang="ru-RU" sz="3000" dirty="0"/>
          </a:p>
        </p:txBody>
      </p:sp>
      <p:pic>
        <p:nvPicPr>
          <p:cNvPr id="4098" name="Picture 2" descr="http://ispu.ru/files/u2/book2/history/03tema3/karti3/03vneshnvtorgenia13v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"/>
            <a:ext cx="6840760" cy="53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8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1240- Невская битва (Александр Невский и шведские рыцари)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2050" name="Picture 2" descr="https://ds03.infourok.ru/uploads/ex/10d5/0002bc6c-1f0b9367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968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424936" cy="100811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/>
              <a:t>1240- Невская битва (Александр Невский и шведские рыцари)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9218" name="Picture 2" descr="http://egistor.ru/database/uploads/2014/06/nev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13440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71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180</Words>
  <Application>Microsoft Office PowerPoint</Application>
  <PresentationFormat>Экран (4:3)</PresentationFormat>
  <Paragraphs>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Восточные славяне Путь из варяг в греки – путь из Византии в Скандинавские страны  </vt:lpstr>
      <vt:lpstr>882 год – объединение Руси князем Олегом. Образование Древнерусского государства</vt:lpstr>
      <vt:lpstr>862 – призвание варягов на княжение в Новгород 882 год – объединение Руси князем Олегом. Образование Древнерусского государства</vt:lpstr>
      <vt:lpstr>12 век – начало феодальной раздробленности Руси Минус: снижение обороноспособности Руси Плюс – расцвет культуры</vt:lpstr>
      <vt:lpstr>1223 год битва на Калке между половцами, русскими и монголо-татарами </vt:lpstr>
      <vt:lpstr>1237 год – нашествие хана Батыя на Русь</vt:lpstr>
      <vt:lpstr>1240 год – Невская битва</vt:lpstr>
      <vt:lpstr>1240- Невская битва (Александр Невский и шведские рыцари) </vt:lpstr>
      <vt:lpstr>1240- Невская битва (Александр Невский и шведские рыцари) </vt:lpstr>
      <vt:lpstr>1242- Ледовое побоище на Чудском озере (Александр Невский и немецкие рыцари) </vt:lpstr>
      <vt:lpstr>1380- Куликовская битва Москва – столица Руси </vt:lpstr>
      <vt:lpstr>1380- Куликовская битва (Дмитрий Донской  и хан Мамай) </vt:lpstr>
      <vt:lpstr>1480- Стояние на реке Угре (князь Иван 3  и хан Ахмат) </vt:lpstr>
      <vt:lpstr>Иван 3  1497 – Судебник (общероссийский свод законов) Юрьев день  1478 – присоединение к Москве Новгорода, 1485 – Твери Герб – двуглавый орел</vt:lpstr>
      <vt:lpstr>Иван 4 Грозный – присоединение Сибирского, Казанского, Астраханского ханств</vt:lpstr>
      <vt:lpstr>1547 – венчание на царство 1549-Земский собор  стрелецкое войско, приказы, Стоглавый собор 1559- новый Судебник Ливонская война с ливонским орденом Опричнина, земщина</vt:lpstr>
      <vt:lpstr>Начало 17 века – Смутное время</vt:lpstr>
      <vt:lpstr>Борис Годунов, Лжедмитрий 1 Василий Шуйский Лжедмитрий 2 Семибоярщина Интервенция Тушино Народное ополчение (2- Минин и Пожарский)  1613 год- начало правления династии Романовых </vt:lpstr>
      <vt:lpstr>Алексей Михайлович (Тишайший) 1649 год- Соборное Уложение: бессрочный розыск беглых крестьян Медный и соляной бунт Восстание Разина Раскол в церкви, старообрядцы, Аввакум Воссоединение Украины с Россией   </vt:lpstr>
      <vt:lpstr>Презентация PowerPoint</vt:lpstr>
      <vt:lpstr> </vt:lpstr>
      <vt:lpstr>Презентация PowerPoint</vt:lpstr>
      <vt:lpstr>1774 г. Кючук - Кайнаджирский мир;  2. Россия получила право строить флот на Черном море;  3. свободный проход русских судов по черноморским проливам — Босфору и Дарданеллам; 4. Крым получил независимость от Турции; 5. земли между устьями Днепра и Южного Буга отошли России;  1791 г. — Ясский мирный договор;  2. подтверждение присоединения к России Крыма и про-тектората над Восточной Грузией; 3. России отошли земли между Днестром и Южным Бугом; 4. вывод российских войск из Молдавии, Валахии и Бессарабии </vt:lpstr>
      <vt:lpstr>Средневековое общество в Западной Европе Сословия – группы людей с одинаковыми правами и обязанностями духовенство, феодалы, крестьяне и ремесленники Индульгенция – грамота, отпускавшая грехи Еретик – человек, отступивший от учения церкви Инквизиция – церковный суд   </vt:lpstr>
      <vt:lpstr>Средневековое общество в Западной Европе Феодалы – владельцы земель и зависимых крестьян Феод – хозяйство феодала, в котором работали зависимые крестьяне Барщина – работа крестьян в хозяйстве феодала Оброк – плата феодалу продуктами и изделиями Натуральное хозяйство – хозяйство, в котором всё производилось для потребления. Вассал – военный слуга Рыцарь – конный воин Развлечения рыцаря – пиры, охота, турниры (военные состязания рыцарей) Сеньор – тот, кому служил вассал    </vt:lpstr>
      <vt:lpstr>Средневековое общество в Западной Европе Цех – объединение (союз)  ремесленников одной специальности в городах Шедевр – лучший образец изделия Подмастерье – помощник мастера Коммуна – город, освободившийся от власти сеньора Бюргер – горожанин Гильдии – союзы купцов Ростовщики – люди, которые давали деньги в долг под высокий процент Патриции – богатые горожане Ратуша – здание городского совета     </vt:lpstr>
      <vt:lpstr>Возникновение ислама Бедуины – кочевые арабы, занимались разведением верблюдов и скота. Ислам – религия, возникшая у арабов в 7 веке Мухаммед – основатель религии ислам, пророк Хиджра – год переселения Мухаммеда их Мекки в Медину, начало летоисчисления у мусульман, 622 г. Коран – священная книга мусульман 630 год – основание Арабского халифата (государства) Шариат – правила поведения мусульман Халифы – правители в Арабском государстве Эмиры – наместники халифа    </vt:lpstr>
      <vt:lpstr>Организация власти в Западной Европе Сословная монархия – государство, в котором королевская власть опиралась на собрание представителей сословий Генеральные штаты – собрание представителей во Франции Парламент– собрание представителей в Англии Рейхстаг - собрание представителей в Германии     </vt:lpstr>
      <vt:lpstr>Реформация в Западной Европе Реформация – борьба за переустройство католической церкви; началась в Германии. Мартин Лютер – немецкий монах и богослов, выступавший за Реформацию, автор статьи «95 тезисов», в которой осудил торговлю индульгенциями, создал учение «о спасении верой» Десятина – налог в пользу церкви Протестанты – сторонники движения за переустройство католической церкви Томас Мюнцер – вождь народной Реформации     </vt:lpstr>
      <vt:lpstr>Первые европейские революции  Английский король Карл I созывает парла­мент (т. н. «Долгий парламент»), что служит нача­лом английской революции. Основные события: рядом актов парламент уничтожает самодержав­ный характер власти короля (к 1642); отъезд коро­ля на север страны и начало гражданской войны (1642); реформа парламентской армии Оливером Кромвелем и разгром королевской армии при Ней- сби (1645); побег короля из плена и окончательный разгром его армии (1648); казнь Карла I и провоз­глашение Англии республикой (1649); завоевание Кромвелем восставшей Ирландии (1649-1650); за­воевание Шотландии (1650-1652); Кромвель стано­вится « протектором» Англии (1653); смерть Кром­веля (1658); восстановление монархии и династии Стюартов, признавшей революционные изменения (1660) Круглоголовые – сторонники парламента, кавалеры – сторонники короля     </vt:lpstr>
      <vt:lpstr>Образование США 4 июля 1776- принятие Декларации независимости США от Англии (автор – Томас Джефферсон) 1775-1783 г.г. – Война за независимость в североамериканских колониях Англии. 1787 г. – принятие Конституции США. Она закрепила республиканский  строй и превратила США в федерацию. Конституция предусматривала разделение судебной, законодательной и исполнительной власти. 15 декабря 1791 г. – вступил в силу “Билль о правах”. (10 поправок к Конституции). Дж. Вашингтон – первый президент США    </vt:lpstr>
      <vt:lpstr>Образование США 4 июля 1776- принятие Декларации независимости США от Англии (автор – Томас Джефферсон) 1775-1783 г.г. – Война за независимость в североамериканских колониях Англии. 1787 г. – принятие Конституции США. Она закрепила республиканский  строй и превратила США в федерацию. Конституция предусматривала разделение судебной, законодательной и исполнительной власти. 15 декабря 1791 г. – вступил в силу “Билль о правах”. (10 поправок к Конституции). Дж. Вашингтон – первый президент США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ислама Бедуины – кочевые арабы, занимались разведением верблюдов и скота. Ислам – религия, возникшая у арабов в 7 веке Мухаммед – основатель религии ислам, пророк Хиджра – год переселения Мухаммеда их Мекки в Медину, начало летоисчисления у мусульман, 622 г. Коран – священная книга мусульман 630 год – основание Арабского халифата (государства) Шариат – правила поведения мусульман Халифы – правители в Арабском государстве Эмиры – наместники халифа    </dc:title>
  <dc:creator>Лилия</dc:creator>
  <cp:lastModifiedBy>Лилия</cp:lastModifiedBy>
  <cp:revision>12</cp:revision>
  <dcterms:created xsi:type="dcterms:W3CDTF">2017-10-15T17:12:40Z</dcterms:created>
  <dcterms:modified xsi:type="dcterms:W3CDTF">2017-10-17T05:11:56Z</dcterms:modified>
</cp:coreProperties>
</file>