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6" r:id="rId3"/>
    <p:sldId id="260" r:id="rId4"/>
    <p:sldId id="261" r:id="rId5"/>
    <p:sldId id="258" r:id="rId6"/>
    <p:sldId id="262" r:id="rId7"/>
    <p:sldId id="268" r:id="rId8"/>
    <p:sldId id="271" r:id="rId9"/>
    <p:sldId id="263" r:id="rId10"/>
    <p:sldId id="264" r:id="rId11"/>
    <p:sldId id="265" r:id="rId12"/>
    <p:sldId id="269" r:id="rId13"/>
    <p:sldId id="270" r:id="rId14"/>
    <p:sldId id="266" r:id="rId15"/>
    <p:sldId id="267" r:id="rId16"/>
    <p:sldId id="259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0A91-EF43-4201-9DF2-2B816F34B1B3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F80CD-2A1E-4139-A1D6-EEDCF2FA12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80CD-2A1E-4139-A1D6-EEDCF2FA122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DF73F-7843-4511-95D6-527F5BEC055F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0F3E7-5F91-4151-A096-89D120424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0%BE%D1%81%D1%83%D0%B4%D0%B0%D1%80%D1%81%D1%82%D0%B2%D0%B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ru.wikipedia.org/wiki/%D0%A0%D0%B0%D0%B7%D0%B4%D0%B5%D0%BB%D0%B5%D0%BD%D0%B8%D0%B5_%D0%B2%D0%BB%D0%B0%D1%81%D1%82%D0%B5%D0%B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5%D1%81%D1%82%D0%BC%D0%B8%D0%BD%D1%81%D1%82%D0%B5%D1%80%D1%81%D0%BA%D0%B8%D0%B9_%D0%B4%D0%B2%D0%BE%D1%80%D0%B5%D1%8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ru.wikipedia.org/wiki/%D0%A4%D0%B0%D0%B9%D0%BB:Houses.of.parliament.overall.arp.jp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1%81%D0%B5%D0%BA%D0%B8%D1%82%D0%B0%D0%B9%D1%81%D0%BA%D0%BE%D0%B5_%D1%81%D0%BE%D0%B1%D1%80%D0%B0%D0%BD%D0%B8%D0%B5_%D0%BD%D0%B0%D1%80%D0%BE%D0%B4%D0%BD%D1%8B%D1%85_%D0%BF%D1%80%D0%B5%D0%B4%D1%81%D1%82%D0%B0%D0%B2%D0%B8%D1%82%D0%B5%D0%BB%D0%B5%D0%B9" TargetMode="External"/><Relationship Id="rId13" Type="http://schemas.openxmlformats.org/officeDocument/2006/relationships/hyperlink" Target="http://ru.wikipedia.org/wiki/%D0%A1%D0%A8%D0%90" TargetMode="External"/><Relationship Id="rId18" Type="http://schemas.openxmlformats.org/officeDocument/2006/relationships/hyperlink" Target="http://ru.wikipedia.org/wiki/%D0%92%D0%B5%D1%80%D1%85%D0%BE%D0%B2%D0%BD%D0%B0%D1%8F_%D0%A0%D0%B0%D0%B4%D0%B0_%D0%A3%D0%BA%D1%80%D0%B0%D0%B8%D0%BD%D1%8B" TargetMode="External"/><Relationship Id="rId26" Type="http://schemas.openxmlformats.org/officeDocument/2006/relationships/hyperlink" Target="http://ru.wikipedia.org/wiki/%D0%9C%D0%B8%D0%BB%D0%BB%D0%B8_%D0%9C%D0%B5%D0%B4%D0%B6%D0%BB%D0%B8%D1%81_%D0%90%D0%B7%D0%B5%D1%80%D0%B1%D0%B0%D0%B9%D0%B4%D0%B6%D0%B0%D0%BD%D0%B0" TargetMode="External"/><Relationship Id="rId3" Type="http://schemas.openxmlformats.org/officeDocument/2006/relationships/hyperlink" Target="http://ru.wikipedia.org/wiki/%D0%92%D0%B5%D0%BB%D0%B8%D0%BA%D0%BE%D0%B1%D1%80%D0%B8%D1%82%D0%B0%D0%BD%D0%B8%D1%8F" TargetMode="External"/><Relationship Id="rId21" Type="http://schemas.openxmlformats.org/officeDocument/2006/relationships/hyperlink" Target="http://ru.wikipedia.org/wiki/%D0%A1%D0%B5%D0%BD%D0%B0%D1%82_%D0%A4%D1%80%D0%B0%D0%BD%D1%86%D0%B8%D0%B8" TargetMode="External"/><Relationship Id="rId7" Type="http://schemas.openxmlformats.org/officeDocument/2006/relationships/hyperlink" Target="http://ru.wikipedia.org/wiki/%D0%9A%D0%B8%D1%82%D0%B0%D0%B9" TargetMode="External"/><Relationship Id="rId12" Type="http://schemas.openxmlformats.org/officeDocument/2006/relationships/hyperlink" Target="http://ru.wikipedia.org/wiki/%D0%93%D0%BE%D1%81%D1%83%D0%B4%D0%B0%D1%80%D1%81%D1%82%D0%B2%D0%B5%D0%BD%D0%BD%D0%B0%D1%8F_%D0%94%D1%83%D0%BC%D0%B0" TargetMode="External"/><Relationship Id="rId17" Type="http://schemas.openxmlformats.org/officeDocument/2006/relationships/hyperlink" Target="http://ru.wikipedia.org/wiki/%D0%A3%D0%BA%D1%80%D0%B0%D0%B8%D0%BD%D0%B0" TargetMode="External"/><Relationship Id="rId25" Type="http://schemas.openxmlformats.org/officeDocument/2006/relationships/hyperlink" Target="http://ru.wikipedia.org/wiki/%D0%90%D0%B7%D0%B5%D1%80%D0%B1%D0%B0%D0%B9%D0%B4%D0%B6%D0%B0%D0%BD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ru.wikipedia.org/wiki/%D0%9F%D0%B0%D0%BB%D0%B0%D1%82%D0%B0_%D0%BF%D1%80%D0%B5%D0%B4%D1%81%D1%82%D0%B0%D0%B2%D0%B8%D1%82%D0%B5%D0%BB%D0%B5%D0%B9_%D0%A1%D0%A8%D0%90" TargetMode="External"/><Relationship Id="rId20" Type="http://schemas.openxmlformats.org/officeDocument/2006/relationships/hyperlink" Target="http://ru.wikipedia.org/wiki/%D0%9F%D0%B0%D1%80%D0%BB%D0%B0%D0%BC%D0%B5%D0%BD%D1%82_%D0%A4%D1%80%D0%B0%D0%BD%D1%86%D0%B8%D0%B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9F%D0%B0%D0%BB%D0%B0%D1%82%D0%B0_%D0%BE%D0%B1%D1%89%D0%B8%D0%BD" TargetMode="External"/><Relationship Id="rId11" Type="http://schemas.openxmlformats.org/officeDocument/2006/relationships/hyperlink" Target="http://ru.wikipedia.org/wiki/%D0%A1%D0%BE%D0%B2%D0%B5%D1%82_%D0%A4%D0%B5%D0%B4%D0%B5%D1%80%D0%B0%D1%86%D0%B8%D0%B8" TargetMode="External"/><Relationship Id="rId24" Type="http://schemas.openxmlformats.org/officeDocument/2006/relationships/hyperlink" Target="http://ru.wikipedia.org/wiki/%D0%AD%D0%B4%D1%83%D1%81%D0%BA%D1%83%D0%BD%D1%82%D0%B0" TargetMode="External"/><Relationship Id="rId5" Type="http://schemas.openxmlformats.org/officeDocument/2006/relationships/hyperlink" Target="http://ru.wikipedia.org/wiki/%D0%9F%D0%B0%D0%BB%D0%B0%D1%82%D0%B0_%D0%BB%D0%BE%D1%80%D0%B4%D0%BE%D0%B2" TargetMode="External"/><Relationship Id="rId15" Type="http://schemas.openxmlformats.org/officeDocument/2006/relationships/hyperlink" Target="http://ru.wikipedia.org/wiki/%D0%A1%D0%B5%D0%BD%D0%B0%D1%82_%D0%A1%D0%A8%D0%90" TargetMode="External"/><Relationship Id="rId23" Type="http://schemas.openxmlformats.org/officeDocument/2006/relationships/hyperlink" Target="http://ru.wikipedia.org/wiki/%D0%A4%D0%B8%D0%BD%D0%BB%D1%8F%D0%BD%D0%B4%D0%B8%D1%8F" TargetMode="External"/><Relationship Id="rId10" Type="http://schemas.openxmlformats.org/officeDocument/2006/relationships/hyperlink" Target="http://ru.wikipedia.org/wiki/%D0%A4%D0%B5%D0%B4%D0%B5%D1%80%D0%B0%D0%BB%D1%8C%D0%BD%D0%BE%D0%B5_%D0%A1%D0%BE%D0%B1%D1%80%D0%B0%D0%BD%D0%B8%D0%B5" TargetMode="External"/><Relationship Id="rId19" Type="http://schemas.openxmlformats.org/officeDocument/2006/relationships/hyperlink" Target="http://ru.wikipedia.org/wiki/%D0%A4%D1%80%D0%B0%D0%BD%D1%86%D0%B8%D1%8F" TargetMode="External"/><Relationship Id="rId4" Type="http://schemas.openxmlformats.org/officeDocument/2006/relationships/hyperlink" Target="http://ru.wikipedia.org/wiki/%D0%9F%D0%B0%D1%80%D0%BB%D0%B0%D0%BC%D0%B5%D0%BD%D1%82_%D0%92%D0%B5%D0%BB%D0%B8%D0%BA%D0%BE%D0%B1%D1%80%D0%B8%D1%82%D0%B0%D0%BD%D0%B8%D0%B8" TargetMode="External"/><Relationship Id="rId9" Type="http://schemas.openxmlformats.org/officeDocument/2006/relationships/hyperlink" Target="http://ru.wikipedia.org/wiki/%D0%A0%D0%BE%D1%81%D1%81%D0%B8%D1%8F" TargetMode="External"/><Relationship Id="rId14" Type="http://schemas.openxmlformats.org/officeDocument/2006/relationships/hyperlink" Target="http://ru.wikipedia.org/wiki/%D0%9A%D0%BE%D0%BD%D0%B3%D1%80%D0%B5%D1%81%D1%81_%D0%A1%D0%A8%D0%90" TargetMode="External"/><Relationship Id="rId22" Type="http://schemas.openxmlformats.org/officeDocument/2006/relationships/hyperlink" Target="http://ru.wikipedia.org/wiki/%D0%9D%D0%B0%D1%86%D0%B8%D0%BE%D0%BD%D0%B0%D0%BB%D1%8C%D0%BD%D0%BE%D0%B5_%D1%81%D0%BE%D0%B1%D1%80%D0%B0%D0%BD%D0%B8%D0%B5_%D0%A4%D1%80%D0%B0%D0%BD%D1%86%D0%B8%D0%B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85728"/>
            <a:ext cx="7929618" cy="32861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Урок, посвященный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105-летию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парламентаризма в России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Лилия\Desktop\russian%20fl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285992"/>
            <a:ext cx="5337449" cy="3979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13823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Николай </a:t>
            </a:r>
            <a:r>
              <a:rPr lang="en-US" b="1" dirty="0" smtClean="0">
                <a:solidFill>
                  <a:schemeClr val="tx1"/>
                </a:solidFill>
              </a:rPr>
              <a:t>II</a:t>
            </a:r>
            <a:r>
              <a:rPr lang="ru-RU" b="1" dirty="0" smtClean="0">
                <a:solidFill>
                  <a:schemeClr val="tx1"/>
                </a:solidFill>
              </a:rPr>
              <a:t> на открытии первой Государственной Думы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Лилия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714356"/>
            <a:ext cx="3832322" cy="28675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5429264"/>
            <a:ext cx="6400800" cy="113823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Портрет Председателя первой Государственной Думы С.А.Муромцева </a:t>
            </a:r>
          </a:p>
        </p:txBody>
      </p:sp>
      <p:pic>
        <p:nvPicPr>
          <p:cNvPr id="4" name="Рисунок 3" descr="Портрет Председателя первой Государственной Думы С.А.Муромцева 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0387" y="500042"/>
            <a:ext cx="3471877" cy="483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286388"/>
            <a:ext cx="772956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 Black" pitchFamily="34" charset="0"/>
              </a:rPr>
              <a:t>Ходок в Думу от рязанских крестьян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4" name="Picture 8" descr="Рисунок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74655"/>
            <a:ext cx="3786214" cy="5286871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521495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Заседание Государственной Думы </a:t>
            </a:r>
            <a:br>
              <a:rPr lang="ru-RU" sz="2800" dirty="0" smtClean="0">
                <a:latin typeface="Arial Black" pitchFamily="34" charset="0"/>
              </a:rPr>
            </a:br>
            <a:r>
              <a:rPr lang="ru-RU" sz="2800" dirty="0" smtClean="0">
                <a:latin typeface="Arial Black" pitchFamily="34" charset="0"/>
              </a:rPr>
              <a:t>4 созыва в начале </a:t>
            </a:r>
            <a:r>
              <a:rPr lang="en-US" sz="2800" dirty="0" smtClean="0">
                <a:latin typeface="Arial Black" pitchFamily="34" charset="0"/>
              </a:rPr>
              <a:t>XX</a:t>
            </a:r>
            <a:r>
              <a:rPr lang="ru-RU" sz="2800" dirty="0" smtClean="0">
                <a:latin typeface="Arial Black" pitchFamily="34" charset="0"/>
              </a:rPr>
              <a:t> века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1026" name="Picture 2" descr="C:\Users\Лилия\Desktop\1-621-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57166"/>
            <a:ext cx="5904715" cy="43894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857760"/>
            <a:ext cx="6400800" cy="11382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tx1"/>
                </a:solidFill>
                <a:latin typeface="Arial Black" pitchFamily="34" charset="0"/>
              </a:rPr>
              <a:t>Машинка думской </a:t>
            </a:r>
            <a:r>
              <a:rPr lang="ru-RU" sz="2800" dirty="0" err="1">
                <a:solidFill>
                  <a:schemeClr val="tx1"/>
                </a:solidFill>
                <a:latin typeface="Arial Black" pitchFamily="34" charset="0"/>
              </a:rPr>
              <a:t>писчицы</a:t>
            </a:r>
            <a:r>
              <a:rPr lang="ru-RU" sz="28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endParaRPr lang="ru-RU" sz="28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(</a:t>
            </a:r>
            <a:r>
              <a:rPr lang="ru-RU" sz="2800" dirty="0">
                <a:solidFill>
                  <a:schemeClr val="tx1"/>
                </a:solidFill>
                <a:latin typeface="Arial Black" pitchFamily="34" charset="0"/>
              </a:rPr>
              <a:t>так тогда именовались машинистки</a:t>
            </a:r>
            <a:r>
              <a:rPr lang="ru-RU" dirty="0">
                <a:solidFill>
                  <a:schemeClr val="tx1"/>
                </a:solidFill>
              </a:rPr>
              <a:t>) </a:t>
            </a:r>
          </a:p>
        </p:txBody>
      </p:sp>
      <p:pic>
        <p:nvPicPr>
          <p:cNvPr id="4" name="Рисунок 3" descr="Машинка думской писчицы (так тогда именовались машинистки) 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85728"/>
            <a:ext cx="5595960" cy="4248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429264"/>
            <a:ext cx="6400800" cy="113823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Стенограммы </a:t>
            </a:r>
            <a:r>
              <a:rPr lang="ru-RU" b="1" dirty="0">
                <a:solidFill>
                  <a:schemeClr val="tx1"/>
                </a:solidFill>
              </a:rPr>
              <a:t>третьего созыва Государственной Думы (1907-1912 гг.),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экспонаты конца </a:t>
            </a:r>
            <a:r>
              <a:rPr lang="ru-RU" b="1" dirty="0" smtClean="0">
                <a:solidFill>
                  <a:schemeClr val="tx1"/>
                </a:solidFill>
              </a:rPr>
              <a:t>XIX - </a:t>
            </a:r>
            <a:r>
              <a:rPr lang="ru-RU" b="1" dirty="0" err="1" smtClean="0">
                <a:solidFill>
                  <a:schemeClr val="tx1"/>
                </a:solidFill>
              </a:rPr>
              <a:t>началаXХ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века (личные вещи депутата III Государственной Думы В.К. фон </a:t>
            </a:r>
            <a:r>
              <a:rPr lang="ru-RU" b="1" dirty="0" err="1">
                <a:solidFill>
                  <a:schemeClr val="tx1"/>
                </a:solidFill>
              </a:rPr>
              <a:t>Анрепа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4" name="Рисунок 3" descr="Фрагмент экспозиции: стенограммы третьего созыва Государственной Думы (1907-1912 гг.),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85728"/>
            <a:ext cx="5524522" cy="492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04"/>
            <a:ext cx="6400800" cy="521019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1993 год –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начало работы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Федерального Собрания 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– современного парламента России.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Верхняя палата – </a:t>
            </a:r>
            <a:endParaRPr lang="ru-RU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Совет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Федерации,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нижняя палата 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Государственная Дума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535782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Заседания современного парламента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2050" name="Picture 2" descr="C:\Users\Лилия\Desktop\dfc865ed13f6df6530d5eea9afda589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28604"/>
            <a:ext cx="6842337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142852"/>
            <a:ext cx="6400800" cy="200026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Парламент  —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высший представительный и законодательный орган в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Государство"/>
              </a:rPr>
              <a:t>государствах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установлено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Разделение властей"/>
              </a:rPr>
              <a:t>разделение властей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Зал заседаний Европарламента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1928778"/>
            <a:ext cx="700092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5000636"/>
            <a:ext cx="6400800" cy="113823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Заседания парламента в Англии</a:t>
            </a:r>
            <a:endParaRPr lang="ru-RU" dirty="0">
              <a:solidFill>
                <a:schemeClr val="tx1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4" name="Рисунок 3" descr="Заседание Палаты Общин. Гравюра. 1834 г. Выпущена в память о пожаре в Палате Общин, который произошел 10 октября 1834 г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28604"/>
            <a:ext cx="664373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929198"/>
            <a:ext cx="6400800" cy="135732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Здание Британского парламента (</a:t>
            </a:r>
            <a:r>
              <a:rPr lang="ru-RU" dirty="0">
                <a:solidFill>
                  <a:schemeClr val="tx1"/>
                </a:solidFill>
                <a:latin typeface="Arial Black" pitchFamily="34" charset="0"/>
                <a:hlinkClick r:id="rId3"/>
              </a:rPr>
              <a:t>Вестминстерский дворец</a:t>
            </a:r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)</a:t>
            </a:r>
          </a:p>
          <a:p>
            <a:endParaRPr lang="ru-RU" dirty="0"/>
          </a:p>
        </p:txBody>
      </p:sp>
      <p:pic>
        <p:nvPicPr>
          <p:cNvPr id="4" name="Рисунок 3" descr="http://upload.wikimedia.org/wikipedia/commons/thumb/e/e4/Houses.of.parliament.overall.arp.jpg/300px-Houses.of.parliament.overall.arp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357166"/>
            <a:ext cx="5357850" cy="414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42918"/>
            <a:ext cx="6400800" cy="5572164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dirty="0">
                <a:solidFill>
                  <a:schemeClr val="accent2"/>
                </a:solidFill>
              </a:rPr>
              <a:t>Парламенты стран мира</a:t>
            </a:r>
            <a:endParaRPr lang="ru-RU" sz="4000" dirty="0">
              <a:solidFill>
                <a:schemeClr val="accent2"/>
              </a:solidFill>
            </a:endParaRPr>
          </a:p>
          <a:p>
            <a:pPr lvl="0"/>
            <a:r>
              <a:rPr lang="ru-RU" sz="3400" dirty="0" smtClean="0">
                <a:solidFill>
                  <a:schemeClr val="tx1"/>
                </a:solidFill>
                <a:hlinkClick r:id="rId3"/>
              </a:rPr>
              <a:t>Великобритания</a:t>
            </a:r>
            <a:r>
              <a:rPr lang="ru-RU" sz="3400" dirty="0">
                <a:solidFill>
                  <a:schemeClr val="tx1"/>
                </a:solidFill>
              </a:rPr>
              <a:t> — двухпалатный </a:t>
            </a:r>
            <a:r>
              <a:rPr lang="ru-RU" sz="3400" dirty="0">
                <a:solidFill>
                  <a:schemeClr val="tx1"/>
                </a:solidFill>
                <a:hlinkClick r:id="rId4" tooltip="Парламент Великобритании"/>
              </a:rPr>
              <a:t>парламент</a:t>
            </a:r>
            <a:r>
              <a:rPr lang="ru-RU" sz="3400" dirty="0">
                <a:solidFill>
                  <a:schemeClr val="tx1"/>
                </a:solidFill>
              </a:rPr>
              <a:t> (</a:t>
            </a:r>
            <a:r>
              <a:rPr lang="ru-RU" sz="3400" dirty="0">
                <a:solidFill>
                  <a:schemeClr val="tx1"/>
                </a:solidFill>
                <a:hlinkClick r:id="rId5"/>
              </a:rPr>
              <a:t>Палата лордов</a:t>
            </a:r>
            <a:r>
              <a:rPr lang="ru-RU" sz="3400" dirty="0">
                <a:solidFill>
                  <a:schemeClr val="tx1"/>
                </a:solidFill>
              </a:rPr>
              <a:t> и </a:t>
            </a:r>
            <a:r>
              <a:rPr lang="ru-RU" sz="3400" dirty="0">
                <a:solidFill>
                  <a:schemeClr val="tx1"/>
                </a:solidFill>
                <a:hlinkClick r:id="rId6"/>
              </a:rPr>
              <a:t>Палата общин</a:t>
            </a:r>
            <a:r>
              <a:rPr lang="ru-RU" sz="3400" dirty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ru-RU" sz="3400" dirty="0">
                <a:solidFill>
                  <a:schemeClr val="tx1"/>
                </a:solidFill>
                <a:hlinkClick r:id="rId7" tooltip="Китай"/>
              </a:rPr>
              <a:t>Китай</a:t>
            </a:r>
            <a:r>
              <a:rPr lang="ru-RU" sz="3400" dirty="0">
                <a:solidFill>
                  <a:schemeClr val="tx1"/>
                </a:solidFill>
              </a:rPr>
              <a:t> — однопалатное </a:t>
            </a:r>
            <a:r>
              <a:rPr lang="ru-RU" sz="3400" dirty="0">
                <a:solidFill>
                  <a:schemeClr val="tx1"/>
                </a:solidFill>
                <a:hlinkClick r:id="rId8"/>
              </a:rPr>
              <a:t>Всекитайское собрание народных представителей</a:t>
            </a:r>
            <a:endParaRPr lang="ru-RU" sz="3400" dirty="0">
              <a:solidFill>
                <a:schemeClr val="tx1"/>
              </a:solidFill>
            </a:endParaRPr>
          </a:p>
          <a:p>
            <a:pPr lvl="0"/>
            <a:r>
              <a:rPr lang="ru-RU" sz="3400" dirty="0">
                <a:solidFill>
                  <a:schemeClr val="tx1"/>
                </a:solidFill>
                <a:hlinkClick r:id="rId9"/>
              </a:rPr>
              <a:t>Россия</a:t>
            </a:r>
            <a:r>
              <a:rPr lang="ru-RU" sz="3400" dirty="0">
                <a:solidFill>
                  <a:schemeClr val="tx1"/>
                </a:solidFill>
              </a:rPr>
              <a:t> — двухпалатное </a:t>
            </a:r>
            <a:r>
              <a:rPr lang="ru-RU" sz="3400" dirty="0">
                <a:solidFill>
                  <a:schemeClr val="tx1"/>
                </a:solidFill>
                <a:hlinkClick r:id="rId10" tooltip="Федеральное Собрание"/>
              </a:rPr>
              <a:t>Федеральное Собрание</a:t>
            </a:r>
            <a:r>
              <a:rPr lang="ru-RU" sz="3400" dirty="0">
                <a:solidFill>
                  <a:schemeClr val="tx1"/>
                </a:solidFill>
              </a:rPr>
              <a:t>: </a:t>
            </a:r>
            <a:r>
              <a:rPr lang="ru-RU" sz="3400" dirty="0">
                <a:solidFill>
                  <a:schemeClr val="tx1"/>
                </a:solidFill>
                <a:hlinkClick r:id="rId11"/>
              </a:rPr>
              <a:t>Совет Федерации</a:t>
            </a:r>
            <a:r>
              <a:rPr lang="ru-RU" sz="3400" dirty="0">
                <a:solidFill>
                  <a:schemeClr val="tx1"/>
                </a:solidFill>
              </a:rPr>
              <a:t> и </a:t>
            </a:r>
            <a:r>
              <a:rPr lang="ru-RU" sz="3400" dirty="0">
                <a:solidFill>
                  <a:schemeClr val="tx1"/>
                </a:solidFill>
                <a:hlinkClick r:id="rId12" tooltip="Государственная Дума"/>
              </a:rPr>
              <a:t>Государственная Дума</a:t>
            </a:r>
            <a:endParaRPr lang="ru-RU" sz="3400" dirty="0">
              <a:solidFill>
                <a:schemeClr val="tx1"/>
              </a:solidFill>
            </a:endParaRPr>
          </a:p>
          <a:p>
            <a:pPr lvl="0"/>
            <a:r>
              <a:rPr lang="ru-RU" sz="3400" dirty="0">
                <a:solidFill>
                  <a:schemeClr val="tx1"/>
                </a:solidFill>
                <a:hlinkClick r:id="rId13" tooltip="США"/>
              </a:rPr>
              <a:t>США</a:t>
            </a:r>
            <a:r>
              <a:rPr lang="ru-RU" sz="3400" dirty="0">
                <a:solidFill>
                  <a:schemeClr val="tx1"/>
                </a:solidFill>
              </a:rPr>
              <a:t> — двухпалатный парламент </a:t>
            </a:r>
            <a:r>
              <a:rPr lang="ru-RU" sz="3400" dirty="0">
                <a:solidFill>
                  <a:schemeClr val="tx1"/>
                </a:solidFill>
                <a:hlinkClick r:id="rId14" tooltip="Конгресс США"/>
              </a:rPr>
              <a:t>Конгресс</a:t>
            </a:r>
            <a:r>
              <a:rPr lang="ru-RU" sz="3400" dirty="0">
                <a:solidFill>
                  <a:schemeClr val="tx1"/>
                </a:solidFill>
              </a:rPr>
              <a:t> (</a:t>
            </a:r>
            <a:r>
              <a:rPr lang="ru-RU" sz="3400" dirty="0">
                <a:solidFill>
                  <a:schemeClr val="tx1"/>
                </a:solidFill>
                <a:hlinkClick r:id="rId15" tooltip="Сенат США"/>
              </a:rPr>
              <a:t>Сенат</a:t>
            </a:r>
            <a:r>
              <a:rPr lang="ru-RU" sz="3400" dirty="0">
                <a:solidFill>
                  <a:schemeClr val="tx1"/>
                </a:solidFill>
              </a:rPr>
              <a:t> и </a:t>
            </a:r>
            <a:r>
              <a:rPr lang="ru-RU" sz="3400" dirty="0">
                <a:solidFill>
                  <a:schemeClr val="tx1"/>
                </a:solidFill>
                <a:hlinkClick r:id="rId16" tooltip="Палата представителей США"/>
              </a:rPr>
              <a:t>Палата представителей</a:t>
            </a:r>
            <a:r>
              <a:rPr lang="ru-RU" sz="3400" dirty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ru-RU" sz="3400" dirty="0">
                <a:solidFill>
                  <a:schemeClr val="tx1"/>
                </a:solidFill>
                <a:hlinkClick r:id="rId17"/>
              </a:rPr>
              <a:t>Украина</a:t>
            </a:r>
            <a:r>
              <a:rPr lang="ru-RU" sz="3400" dirty="0">
                <a:solidFill>
                  <a:schemeClr val="tx1"/>
                </a:solidFill>
              </a:rPr>
              <a:t> — однопалатная </a:t>
            </a:r>
            <a:r>
              <a:rPr lang="ru-RU" sz="3400" dirty="0">
                <a:solidFill>
                  <a:schemeClr val="tx1"/>
                </a:solidFill>
                <a:hlinkClick r:id="rId18" tooltip="Верховная Рада Украины"/>
              </a:rPr>
              <a:t>Верховная Рада</a:t>
            </a:r>
            <a:endParaRPr lang="ru-RU" sz="3400" dirty="0">
              <a:solidFill>
                <a:schemeClr val="tx1"/>
              </a:solidFill>
            </a:endParaRPr>
          </a:p>
          <a:p>
            <a:pPr lvl="0"/>
            <a:r>
              <a:rPr lang="ru-RU" sz="3400" dirty="0">
                <a:solidFill>
                  <a:schemeClr val="tx1"/>
                </a:solidFill>
                <a:hlinkClick r:id="rId19"/>
              </a:rPr>
              <a:t>Франция</a:t>
            </a:r>
            <a:r>
              <a:rPr lang="ru-RU" sz="3400" dirty="0">
                <a:solidFill>
                  <a:schemeClr val="tx1"/>
                </a:solidFill>
              </a:rPr>
              <a:t> — двухпалатный </a:t>
            </a:r>
            <a:r>
              <a:rPr lang="ru-RU" sz="3400" dirty="0">
                <a:solidFill>
                  <a:schemeClr val="tx1"/>
                </a:solidFill>
                <a:hlinkClick r:id="rId20" tooltip="Парламент Франции"/>
              </a:rPr>
              <a:t>парламент</a:t>
            </a:r>
            <a:r>
              <a:rPr lang="ru-RU" sz="3400" dirty="0">
                <a:solidFill>
                  <a:schemeClr val="tx1"/>
                </a:solidFill>
              </a:rPr>
              <a:t> (</a:t>
            </a:r>
            <a:r>
              <a:rPr lang="ru-RU" sz="3400" dirty="0">
                <a:solidFill>
                  <a:schemeClr val="tx1"/>
                </a:solidFill>
                <a:hlinkClick r:id="rId21" tooltip="Сенат Франции"/>
              </a:rPr>
              <a:t>Сенат</a:t>
            </a:r>
            <a:r>
              <a:rPr lang="ru-RU" sz="3400" dirty="0">
                <a:solidFill>
                  <a:schemeClr val="tx1"/>
                </a:solidFill>
              </a:rPr>
              <a:t> и </a:t>
            </a:r>
            <a:r>
              <a:rPr lang="ru-RU" sz="3400" dirty="0">
                <a:solidFill>
                  <a:schemeClr val="tx1"/>
                </a:solidFill>
                <a:hlinkClick r:id="rId22" tooltip="Национальное собрание Франции"/>
              </a:rPr>
              <a:t>Национальное собрание</a:t>
            </a:r>
            <a:r>
              <a:rPr lang="ru-RU" sz="3400" dirty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ru-RU" sz="3400" dirty="0">
                <a:solidFill>
                  <a:schemeClr val="tx1"/>
                </a:solidFill>
                <a:hlinkClick r:id="rId23"/>
              </a:rPr>
              <a:t>Финляндия</a:t>
            </a:r>
            <a:r>
              <a:rPr lang="ru-RU" sz="3400" dirty="0">
                <a:solidFill>
                  <a:schemeClr val="tx1"/>
                </a:solidFill>
              </a:rPr>
              <a:t> - однопалатный </a:t>
            </a:r>
            <a:r>
              <a:rPr lang="ru-RU" sz="3400" dirty="0" err="1">
                <a:solidFill>
                  <a:schemeClr val="tx1"/>
                </a:solidFill>
                <a:hlinkClick r:id="rId24"/>
              </a:rPr>
              <a:t>Эдускунта</a:t>
            </a:r>
            <a:endParaRPr lang="ru-RU" sz="3400" dirty="0">
              <a:solidFill>
                <a:schemeClr val="tx1"/>
              </a:solidFill>
            </a:endParaRPr>
          </a:p>
          <a:p>
            <a:pPr lvl="0"/>
            <a:r>
              <a:rPr lang="ru-RU" sz="3400" dirty="0">
                <a:solidFill>
                  <a:schemeClr val="tx1"/>
                </a:solidFill>
                <a:hlinkClick r:id="rId25"/>
              </a:rPr>
              <a:t>Азербайджан</a:t>
            </a:r>
            <a:r>
              <a:rPr lang="ru-RU" sz="3400" dirty="0">
                <a:solidFill>
                  <a:schemeClr val="tx1"/>
                </a:solidFill>
              </a:rPr>
              <a:t> - однопалатный </a:t>
            </a:r>
            <a:r>
              <a:rPr lang="ru-RU" sz="3400" dirty="0">
                <a:solidFill>
                  <a:schemeClr val="tx1"/>
                </a:solidFill>
                <a:hlinkClick r:id="rId26" tooltip="Милли Меджлис Азербайджана"/>
              </a:rPr>
              <a:t>Милли Меджлис</a:t>
            </a:r>
            <a:endParaRPr lang="ru-RU" sz="3400" dirty="0">
              <a:solidFill>
                <a:schemeClr val="tx1"/>
              </a:solidFill>
            </a:endParaRPr>
          </a:p>
          <a:p>
            <a:endParaRPr lang="ru-RU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429264"/>
            <a:ext cx="7643866" cy="1138230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i="1" dirty="0">
                <a:solidFill>
                  <a:schemeClr val="tx1"/>
                </a:solidFill>
              </a:rPr>
              <a:t>Фрагменты Высочайшего указа 6 августа 1905 года и Положение о выборах в Государственную Думу, с собственноручными резолюциями Николая II «Быть по сему»</a:t>
            </a:r>
          </a:p>
          <a:p>
            <a:endParaRPr lang="ru-RU" dirty="0"/>
          </a:p>
        </p:txBody>
      </p:sp>
      <p:pic>
        <p:nvPicPr>
          <p:cNvPr id="4" name="Рисунок 3" descr="Фрагменты Высочайшего указа 6 августа 1905 года и Положение о выборах в Государственную Думу, с собственноручными резолюциями Николая II «Быть по сему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14290"/>
            <a:ext cx="5319734" cy="510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78632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Избирательная комиссия по выборам в </a:t>
            </a:r>
            <a:r>
              <a:rPr lang="en-US" sz="2800" dirty="0" smtClean="0">
                <a:latin typeface="Arial Black" pitchFamily="34" charset="0"/>
              </a:rPr>
              <a:t>I </a:t>
            </a:r>
            <a:r>
              <a:rPr lang="ru-RU" sz="2800" dirty="0" smtClean="0">
                <a:latin typeface="Arial Black" pitchFamily="34" charset="0"/>
              </a:rPr>
              <a:t>Государственную Думу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6" name="Picture 7" descr="Рисунок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8396" y="285728"/>
            <a:ext cx="6950992" cy="4143404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9291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Arial Black" pitchFamily="34" charset="0"/>
              </a:rPr>
              <a:t>Репин И.</a:t>
            </a:r>
            <a:br>
              <a:rPr lang="ru-RU" sz="2800" dirty="0" smtClean="0">
                <a:latin typeface="Arial Black" pitchFamily="34" charset="0"/>
              </a:rPr>
            </a:br>
            <a:r>
              <a:rPr lang="ru-RU" sz="2800" dirty="0" smtClean="0">
                <a:latin typeface="Arial Black" pitchFamily="34" charset="0"/>
              </a:rPr>
              <a:t>Торжественное заседание Государственного Совета 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2051" name="Picture 3" descr="C:\Users\Лилия\Desktop\gal28_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8604"/>
            <a:ext cx="8480458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5286388"/>
            <a:ext cx="6400800" cy="113823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Таврический дворец, где началась работа Государственной Думы 1 созыва 27 апреля 1906 года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Лилия\Desktop\g_314i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7" y="357167"/>
            <a:ext cx="4429156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172</Words>
  <Application>Microsoft Office PowerPoint</Application>
  <PresentationFormat>Экран (4:3)</PresentationFormat>
  <Paragraphs>50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Избирательная комиссия по выборам в I Государственную Думу</vt:lpstr>
      <vt:lpstr>Репин И. Торжественное заседание Государственного Совета </vt:lpstr>
      <vt:lpstr>Слайд 9</vt:lpstr>
      <vt:lpstr>Слайд 10</vt:lpstr>
      <vt:lpstr>Слайд 11</vt:lpstr>
      <vt:lpstr>Ходок в Думу от рязанских крестьян</vt:lpstr>
      <vt:lpstr>Заседание Государственной Думы  4 созыва в начале XX века</vt:lpstr>
      <vt:lpstr>Слайд 14</vt:lpstr>
      <vt:lpstr>Слайд 15</vt:lpstr>
      <vt:lpstr>Слайд 16</vt:lpstr>
      <vt:lpstr>Заседания современного парламента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Лилия</cp:lastModifiedBy>
  <cp:revision>10</cp:revision>
  <dcterms:created xsi:type="dcterms:W3CDTF">2011-04-26T08:55:19Z</dcterms:created>
  <dcterms:modified xsi:type="dcterms:W3CDTF">2011-04-27T00:34:05Z</dcterms:modified>
</cp:coreProperties>
</file>