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65" r:id="rId6"/>
    <p:sldId id="272" r:id="rId7"/>
    <p:sldId id="257" r:id="rId8"/>
    <p:sldId id="261" r:id="rId9"/>
    <p:sldId id="268" r:id="rId10"/>
    <p:sldId id="269" r:id="rId11"/>
    <p:sldId id="270" r:id="rId12"/>
    <p:sldId id="266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8BD01-4C52-40BA-B3C9-B82F4135204E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A269D-F9F8-4971-AB51-A24737CD4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269D-F9F8-4971-AB51-A24737CD4A3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C36A8-2A72-4642-9AB8-862060E4A34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000240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</a:rPr>
              <a:t>Урок в 8 классе</a:t>
            </a:r>
            <a:endParaRPr lang="ru-RU" sz="8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14435"/>
          <a:ext cx="8286807" cy="6680005"/>
        </p:xfrm>
        <a:graphic>
          <a:graphicData uri="http://schemas.openxmlformats.org/drawingml/2006/table">
            <a:tbl>
              <a:tblPr/>
              <a:tblGrid>
                <a:gridCol w="4142971"/>
                <a:gridCol w="4143836"/>
              </a:tblGrid>
              <a:tr h="59123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Положение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крепостных крестьян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 России и рабов в США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56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Общее</a:t>
                      </a:r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56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Личная зависимость, отсутствие собственности, бесправие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10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Патернализм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покровительство, опёка  помещика над крепостными крестьянами в России и рабовладельцев над рабами в США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33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Принудительный труд       незаинтересованность, непроизводительность труда</a:t>
                      </a:r>
                      <a:r>
                        <a:rPr lang="ru-RU" sz="18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56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Различия</a:t>
                      </a:r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Статус крепостного крестьянина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Статус раба 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США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8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Отношение  к крестьянам как к «тяглу» вне зависимости от количества и качества труда работника</a:t>
                      </a:r>
                      <a:b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Классификация рабов  по физической силе, количеству и качеству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труда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Более независимый статус, пользование земельным наделом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Тотальный контроль и регламент жизни  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Расизм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Существование в несвободном обществе, где все жители – «государевы слуги»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Встроено в общество свободных граждан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Стрелка вправо 5"/>
          <p:cNvSpPr/>
          <p:nvPr/>
        </p:nvSpPr>
        <p:spPr>
          <a:xfrm>
            <a:off x="2928926" y="2500306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428596" y="3357562"/>
            <a:ext cx="8286808" cy="15001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4857760"/>
            <a:ext cx="828680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5500702"/>
            <a:ext cx="8286808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5857892"/>
            <a:ext cx="8286808" cy="10001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>
            <a:hlinkClick r:id="rId3" action="ppaction://hlinksldjump"/>
          </p:cNvPr>
          <p:cNvSpPr/>
          <p:nvPr/>
        </p:nvSpPr>
        <p:spPr>
          <a:xfrm>
            <a:off x="8715404" y="4000504"/>
            <a:ext cx="42859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 такой хижине жила семья рабов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571480"/>
            <a:ext cx="614366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85918" y="5643578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В такой хижине жила семья рабов</a:t>
            </a:r>
            <a:endParaRPr lang="ru-RU" sz="2800" b="1" dirty="0"/>
          </a:p>
        </p:txBody>
      </p:sp>
      <p:sp>
        <p:nvSpPr>
          <p:cNvPr id="4" name="Стрелка вправо 3">
            <a:hlinkClick r:id="rId4" action="ppaction://hlinksldjump"/>
          </p:cNvPr>
          <p:cNvSpPr/>
          <p:nvPr/>
        </p:nvSpPr>
        <p:spPr>
          <a:xfrm>
            <a:off x="7858148" y="6143644"/>
            <a:ext cx="5715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Черты мировоззрения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крепостного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крестьянина: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 smtClean="0"/>
              <a:t>Неуважение к власти, закону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Неуважение к личности, её правам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Неуважение к труду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Ненависть, зависть к богатству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Неверие в собственные силы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Привычка к покровительству «сильной руки»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Равнодушие к проблемам общества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5932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</a:rPr>
              <a:t>Зачем мы изучаем историю ?</a:t>
            </a:r>
            <a:endParaRPr lang="ru-RU" sz="7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5932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</a:rPr>
              <a:t>Зачем мы изучаем историю ?</a:t>
            </a:r>
            <a:endParaRPr lang="ru-RU" sz="7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472" y="-357214"/>
            <a:ext cx="8229600" cy="1143000"/>
          </a:xfrm>
        </p:spPr>
        <p:txBody>
          <a:bodyPr/>
          <a:lstStyle/>
          <a:p>
            <a:endParaRPr lang="ru-RU"/>
          </a:p>
        </p:txBody>
      </p:sp>
      <p:pic>
        <p:nvPicPr>
          <p:cNvPr id="1026" name="Picture 2" descr="C:\Users\Лилия\Pictures\VCALQOQD3CAC9JKDMCAQW5AY7CAAG0W1PCA20SKKLCAKG5KZICAXW1L53CA1NSQIDCA37KFQOCAEK3CGFCAM2XN38CAAHSVEMCAR66I2KCA8WXGFCCAA8H88UCAPKS64SCA2OVBYTCA53ERG4CAQ59M0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71538" y="714356"/>
            <a:ext cx="2786082" cy="3429024"/>
          </a:xfrm>
          <a:prstGeom prst="rect">
            <a:avLst/>
          </a:prstGeom>
          <a:noFill/>
        </p:spPr>
      </p:pic>
      <p:pic>
        <p:nvPicPr>
          <p:cNvPr id="1027" name="Picture 3" descr="C:\Users\Лилия\Pictures\GCAKJLFCSCA7C9DNGCAE4GHCVCAWWQI5XCALZ8IC5CA7X02NJCA3GGWDQCAVIQJD8CAMFA37PCAA2OWWTCA4D0XCXCATYQWTRCAJP52MGCAU83YICCAWVGSMICAP1827RCABAXUFDCAZOJ2V6CA5I03KI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714876" y="714356"/>
            <a:ext cx="2714644" cy="342902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85786" y="4643446"/>
            <a:ext cx="3286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 Радищев А. Н. - мыслитель и писатель</a:t>
            </a:r>
          </a:p>
          <a:p>
            <a:pPr algn="ctr"/>
            <a:r>
              <a:rPr lang="ru-RU" sz="2400" b="1" dirty="0" smtClean="0"/>
              <a:t>(1749-1802 гг.) </a:t>
            </a:r>
          </a:p>
          <a:p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14876" y="4643446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Пушкин А. С. – великий поэт России</a:t>
            </a:r>
          </a:p>
          <a:p>
            <a:pPr algn="ctr"/>
            <a:r>
              <a:rPr lang="ru-RU" sz="2400" b="1" dirty="0" smtClean="0"/>
              <a:t>(1799-1837 гг.)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his.1september.ru/2006/15/4-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643050"/>
            <a:ext cx="692948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71736" y="357166"/>
            <a:ext cx="485778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Тема урока: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Раб и крепостной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Цели урока: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cs typeface="Angsana New" pitchFamily="18" charset="-34"/>
              </a:rPr>
              <a:t>1.Сравнить общественное положение крепостного крестьянина в России и раба в США;</a:t>
            </a:r>
          </a:p>
          <a:p>
            <a:pPr>
              <a:buNone/>
            </a:pPr>
            <a:r>
              <a:rPr lang="ru-RU" sz="3600" b="1" dirty="0" smtClean="0">
                <a:cs typeface="Angsana New" pitchFamily="18" charset="-34"/>
              </a:rPr>
              <a:t>2.Выяснить, какой след в мировоззрении россиян  оставило крепостничество .</a:t>
            </a:r>
            <a:endParaRPr lang="ru-RU" sz="3600" b="1" dirty="0">
              <a:cs typeface="Angsana New" pitchFamily="18" charset="-34"/>
            </a:endParaRPr>
          </a:p>
        </p:txBody>
      </p:sp>
      <p:sp>
        <p:nvSpPr>
          <p:cNvPr id="4" name="Заголовок 4"/>
          <p:cNvSpPr txBox="1">
            <a:spLocks/>
          </p:cNvSpPr>
          <p:nvPr/>
        </p:nvSpPr>
        <p:spPr>
          <a:xfrm>
            <a:off x="2857488" y="1714488"/>
            <a:ext cx="5286412" cy="5715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статус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his.1september.ru/2006/15/4-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643050"/>
            <a:ext cx="692948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71736" y="357166"/>
            <a:ext cx="485778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Тема урока: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Раб и крепостной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26" y="785794"/>
            <a:ext cx="8429716" cy="15001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Крепостное право в России и рабство в США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/>
              <a:t>сформировались в</a:t>
            </a:r>
            <a:r>
              <a:rPr lang="en-US" sz="3200" b="1" dirty="0" smtClean="0"/>
              <a:t> XVI-XVII </a:t>
            </a:r>
            <a:r>
              <a:rPr lang="ru-RU" sz="3200" b="1" dirty="0" smtClean="0"/>
              <a:t>веках </a:t>
            </a:r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b="1" smtClean="0"/>
              <a:t>отменены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571744"/>
            <a:ext cx="4038600" cy="3554419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3200" b="1" dirty="0" smtClean="0"/>
              <a:t> в 1861 г.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endParaRPr lang="ru-RU" sz="3200" b="1" dirty="0" smtClean="0"/>
          </a:p>
          <a:p>
            <a:pPr algn="ctr">
              <a:buNone/>
            </a:pPr>
            <a:endParaRPr lang="ru-RU" sz="2600" b="1" dirty="0" smtClean="0"/>
          </a:p>
          <a:p>
            <a:pPr algn="ctr">
              <a:buNone/>
            </a:pPr>
            <a:endParaRPr lang="ru-RU" sz="2600" b="1" dirty="0" smtClean="0"/>
          </a:p>
          <a:p>
            <a:pPr algn="ctr">
              <a:buNone/>
            </a:pPr>
            <a:r>
              <a:rPr lang="ru-RU" sz="2600" b="1" dirty="0" smtClean="0"/>
              <a:t>Александр </a:t>
            </a:r>
            <a:r>
              <a:rPr lang="en-US" sz="2600" b="1" dirty="0" smtClean="0"/>
              <a:t>II-</a:t>
            </a:r>
            <a:r>
              <a:rPr lang="ru-RU" sz="2600" b="1" dirty="0" smtClean="0"/>
              <a:t> </a:t>
            </a:r>
          </a:p>
          <a:p>
            <a:pPr algn="ctr">
              <a:buNone/>
            </a:pPr>
            <a:r>
              <a:rPr lang="ru-RU" sz="2600" b="1" dirty="0" smtClean="0"/>
              <a:t>российский император</a:t>
            </a:r>
            <a:endParaRPr lang="ru-RU" sz="2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2571744"/>
            <a:ext cx="4038600" cy="3554419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3200" b="1" dirty="0" smtClean="0"/>
              <a:t> в 1863 г.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endParaRPr lang="ru-RU" sz="3200" b="1" dirty="0" smtClean="0"/>
          </a:p>
          <a:p>
            <a:pPr algn="ctr">
              <a:buNone/>
            </a:pPr>
            <a:endParaRPr lang="ru-RU" sz="2600" b="1" dirty="0" smtClean="0"/>
          </a:p>
          <a:p>
            <a:pPr algn="ctr">
              <a:buNone/>
            </a:pPr>
            <a:endParaRPr lang="ru-RU" sz="2600" b="1" dirty="0" smtClean="0"/>
          </a:p>
          <a:p>
            <a:pPr algn="ctr">
              <a:buNone/>
            </a:pPr>
            <a:r>
              <a:rPr lang="ru-RU" sz="2600" b="1" dirty="0" smtClean="0"/>
              <a:t>Авраам Линкольн – американский президент</a:t>
            </a:r>
          </a:p>
          <a:p>
            <a:pPr>
              <a:buNone/>
            </a:pPr>
            <a:endParaRPr lang="ru-RU" sz="3200" b="1" dirty="0"/>
          </a:p>
        </p:txBody>
      </p:sp>
      <p:pic>
        <p:nvPicPr>
          <p:cNvPr id="1026" name="Picture 2" descr="C:\C&amp;M\CMGE09_3\S002687i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143248"/>
            <a:ext cx="1771650" cy="1971675"/>
          </a:xfrm>
          <a:prstGeom prst="rect">
            <a:avLst/>
          </a:prstGeom>
          <a:noFill/>
        </p:spPr>
      </p:pic>
      <p:pic>
        <p:nvPicPr>
          <p:cNvPr id="2" name="Picture 2" descr="C:\C&amp;M\CMGE09_3\5de0216i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143248"/>
            <a:ext cx="1771650" cy="1914531"/>
          </a:xfrm>
          <a:prstGeom prst="rect">
            <a:avLst/>
          </a:prstGeom>
          <a:noFill/>
        </p:spPr>
      </p:pic>
      <p:cxnSp>
        <p:nvCxnSpPr>
          <p:cNvPr id="8" name="Прямая со стрелкой 7"/>
          <p:cNvCxnSpPr/>
          <p:nvPr/>
        </p:nvCxnSpPr>
        <p:spPr>
          <a:xfrm rot="10800000" flipV="1">
            <a:off x="2928926" y="1928802"/>
            <a:ext cx="928694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929190" y="1928802"/>
            <a:ext cx="785818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14435"/>
          <a:ext cx="8286807" cy="6680005"/>
        </p:xfrm>
        <a:graphic>
          <a:graphicData uri="http://schemas.openxmlformats.org/drawingml/2006/table">
            <a:tbl>
              <a:tblPr/>
              <a:tblGrid>
                <a:gridCol w="4142971"/>
                <a:gridCol w="4143836"/>
              </a:tblGrid>
              <a:tr h="59123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Положение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крепостных крестьян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 России и рабов в США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56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Общее</a:t>
                      </a:r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56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Личная зависимость, отсутствие собственности, бесправие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10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Патернализм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покровительство, опёка  помещика над крепостными крестьянами в России и рабовладельцев над рабами в США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33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Принудительный труд       незаинтересованность, непроизводительность труда</a:t>
                      </a:r>
                      <a:r>
                        <a:rPr lang="ru-RU" sz="18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56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Различия</a:t>
                      </a:r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Статус крепостного крестьянина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Статус раба 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США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8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Отношение  к крестьянам как к «тяглу» вне зависимости от количества и качества труда работника</a:t>
                      </a:r>
                      <a:b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Классификация рабов  по физической силе, количеству и качеству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труда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Более независимый статус, пользование земельным наделом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Тотальный контроль и регламент жизни  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Расизм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Существование в несвободном обществе, где все жители – «государевы слуги»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Встроено в общество свободных граждан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93" marR="44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Стрелка вправо 5"/>
          <p:cNvSpPr/>
          <p:nvPr/>
        </p:nvSpPr>
        <p:spPr>
          <a:xfrm>
            <a:off x="2928926" y="2500306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000108"/>
            <a:ext cx="8286808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357298"/>
            <a:ext cx="8286808" cy="928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2285992"/>
            <a:ext cx="8286808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3286124"/>
            <a:ext cx="8286808" cy="15001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4786322"/>
            <a:ext cx="828680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5429264"/>
            <a:ext cx="8286808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5929330"/>
            <a:ext cx="8286808" cy="9286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4643438" y="3717925"/>
            <a:ext cx="0" cy="2303463"/>
          </a:xfrm>
          <a:prstGeom prst="line">
            <a:avLst/>
          </a:prstGeom>
          <a:noFill/>
          <a:ln w="101600">
            <a:solidFill>
              <a:srgbClr val="EB5B03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4643438" y="909638"/>
            <a:ext cx="0" cy="2230437"/>
          </a:xfrm>
          <a:prstGeom prst="line">
            <a:avLst/>
          </a:prstGeom>
          <a:noFill/>
          <a:ln w="101600">
            <a:solidFill>
              <a:srgbClr val="EB5B03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 flipV="1">
            <a:off x="1619250" y="3429000"/>
            <a:ext cx="2806700" cy="1588"/>
          </a:xfrm>
          <a:prstGeom prst="line">
            <a:avLst/>
          </a:prstGeom>
          <a:noFill/>
          <a:ln w="101600">
            <a:solidFill>
              <a:srgbClr val="EB5B03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 flipV="1">
            <a:off x="4859338" y="3429000"/>
            <a:ext cx="2806700" cy="1588"/>
          </a:xfrm>
          <a:prstGeom prst="line">
            <a:avLst/>
          </a:prstGeom>
          <a:noFill/>
          <a:ln w="101600">
            <a:solidFill>
              <a:srgbClr val="EB5B03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468313" y="549275"/>
            <a:ext cx="8351837" cy="5832475"/>
          </a:xfrm>
          <a:prstGeom prst="ellipse">
            <a:avLst/>
          </a:prstGeom>
          <a:noFill/>
          <a:ln w="1016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755650" y="765175"/>
            <a:ext cx="7777163" cy="5400675"/>
          </a:xfrm>
          <a:prstGeom prst="ellipse">
            <a:avLst/>
          </a:prstGeom>
          <a:noFill/>
          <a:ln w="1016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1331913" y="2276475"/>
            <a:ext cx="360362" cy="3603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468313" y="2852738"/>
            <a:ext cx="71437" cy="3603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900113" y="4221163"/>
            <a:ext cx="215900" cy="357187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7947" name="Oval 11"/>
          <p:cNvSpPr>
            <a:spLocks noChangeArrowheads="1"/>
          </p:cNvSpPr>
          <p:nvPr/>
        </p:nvSpPr>
        <p:spPr bwMode="auto">
          <a:xfrm>
            <a:off x="179388" y="3357563"/>
            <a:ext cx="468312" cy="46831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1042988" y="1916113"/>
            <a:ext cx="3600450" cy="3095625"/>
          </a:xfrm>
          <a:prstGeom prst="ellipse">
            <a:avLst/>
          </a:prstGeom>
          <a:noFill/>
          <a:ln w="1016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3" name="Oval 13"/>
          <p:cNvSpPr>
            <a:spLocks noChangeArrowheads="1"/>
          </p:cNvSpPr>
          <p:nvPr/>
        </p:nvSpPr>
        <p:spPr bwMode="auto">
          <a:xfrm>
            <a:off x="4643438" y="1989138"/>
            <a:ext cx="3600450" cy="3095625"/>
          </a:xfrm>
          <a:prstGeom prst="ellipse">
            <a:avLst/>
          </a:prstGeom>
          <a:noFill/>
          <a:ln w="1016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7950" name="Oval 14"/>
          <p:cNvSpPr>
            <a:spLocks noChangeArrowheads="1"/>
          </p:cNvSpPr>
          <p:nvPr/>
        </p:nvSpPr>
        <p:spPr bwMode="auto">
          <a:xfrm>
            <a:off x="4427538" y="3284538"/>
            <a:ext cx="431800" cy="360362"/>
          </a:xfrm>
          <a:prstGeom prst="ellipse">
            <a:avLst/>
          </a:prstGeom>
          <a:solidFill>
            <a:srgbClr val="EB5B03"/>
          </a:solidFill>
          <a:ln w="9525">
            <a:solidFill>
              <a:srgbClr val="EB5B0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7951" name="Oval 15"/>
          <p:cNvSpPr>
            <a:spLocks noChangeArrowheads="1"/>
          </p:cNvSpPr>
          <p:nvPr/>
        </p:nvSpPr>
        <p:spPr bwMode="auto">
          <a:xfrm>
            <a:off x="539750" y="3213100"/>
            <a:ext cx="468313" cy="468313"/>
          </a:xfrm>
          <a:prstGeom prst="ellipse">
            <a:avLst/>
          </a:prstGeom>
          <a:solidFill>
            <a:srgbClr val="000066"/>
          </a:solidFill>
          <a:ln w="952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7952" name="Oval 16"/>
          <p:cNvSpPr>
            <a:spLocks noChangeArrowheads="1"/>
          </p:cNvSpPr>
          <p:nvPr/>
        </p:nvSpPr>
        <p:spPr bwMode="auto">
          <a:xfrm>
            <a:off x="827088" y="3213100"/>
            <a:ext cx="468312" cy="468313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7953" name="Oval 17"/>
          <p:cNvSpPr>
            <a:spLocks noChangeArrowheads="1"/>
          </p:cNvSpPr>
          <p:nvPr/>
        </p:nvSpPr>
        <p:spPr bwMode="auto">
          <a:xfrm>
            <a:off x="4427538" y="3284538"/>
            <a:ext cx="431800" cy="360362"/>
          </a:xfrm>
          <a:prstGeom prst="ellipse">
            <a:avLst/>
          </a:prstGeom>
          <a:solidFill>
            <a:srgbClr val="EB5B03"/>
          </a:solidFill>
          <a:ln w="9525">
            <a:solidFill>
              <a:srgbClr val="EB5B0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7954" name="Oval 18"/>
          <p:cNvSpPr>
            <a:spLocks noChangeArrowheads="1"/>
          </p:cNvSpPr>
          <p:nvPr/>
        </p:nvSpPr>
        <p:spPr bwMode="auto">
          <a:xfrm>
            <a:off x="179388" y="3357563"/>
            <a:ext cx="468312" cy="46831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7955" name="Oval 19"/>
          <p:cNvSpPr>
            <a:spLocks noChangeArrowheads="1"/>
          </p:cNvSpPr>
          <p:nvPr/>
        </p:nvSpPr>
        <p:spPr bwMode="auto">
          <a:xfrm>
            <a:off x="539750" y="3213100"/>
            <a:ext cx="468313" cy="468313"/>
          </a:xfrm>
          <a:prstGeom prst="ellipse">
            <a:avLst/>
          </a:prstGeom>
          <a:solidFill>
            <a:srgbClr val="000066"/>
          </a:solidFill>
          <a:ln w="952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7956" name="Oval 20"/>
          <p:cNvSpPr>
            <a:spLocks noChangeArrowheads="1"/>
          </p:cNvSpPr>
          <p:nvPr/>
        </p:nvSpPr>
        <p:spPr bwMode="auto">
          <a:xfrm>
            <a:off x="827088" y="3213100"/>
            <a:ext cx="468312" cy="468313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7957" name="Oval 21"/>
          <p:cNvSpPr>
            <a:spLocks noChangeArrowheads="1"/>
          </p:cNvSpPr>
          <p:nvPr/>
        </p:nvSpPr>
        <p:spPr bwMode="auto">
          <a:xfrm>
            <a:off x="539750" y="3213100"/>
            <a:ext cx="468313" cy="468313"/>
          </a:xfrm>
          <a:prstGeom prst="ellipse">
            <a:avLst/>
          </a:prstGeom>
          <a:solidFill>
            <a:srgbClr val="000066"/>
          </a:solidFill>
          <a:ln w="952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6531E-6 L -2.5E-6 -0.36171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36171 L -2.5E-6 0.36216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500"/>
                            </p:stCondLst>
                            <p:childTnLst>
                              <p:par>
                                <p:cTn id="15" presetID="64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36216 L -2.5E-6 -0.00509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500"/>
                            </p:stCondLst>
                            <p:childTnLst>
                              <p:par>
                                <p:cTn id="18" presetID="63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3469E-6 L 0.32292 2.53469E-6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0"/>
                            </p:stCondLst>
                            <p:childTnLst>
                              <p:par>
                                <p:cTn id="21" presetID="35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292 4.6531E-6 L -0.33073 4.6531E-6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500"/>
                            </p:stCondLst>
                            <p:childTnLst>
                              <p:par>
                                <p:cTn id="24" presetID="9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67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6000"/>
                            </p:stCondLst>
                            <p:childTnLst>
                              <p:par>
                                <p:cTn id="31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8 -0.01758 C 0.00608 -0.25185 0.2092 -0.44311 0.45868 -0.44311 C 0.70851 -0.44311 0.91094 -0.25185 0.91094 -0.01758 C 0.91094 0.21646 0.70851 0.40656 0.45868 0.40656 C 0.2092 0.40656 0.00608 0.21646 0.00608 -0.01758 Z " pathEditMode="relative" rAng="16200000" ptsTypes="fffff">
                                      <p:cBhvr>
                                        <p:cTn id="32" dur="5000" fill="hold"/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1000"/>
                            </p:stCondLst>
                            <p:childTnLst>
                              <p:par>
                                <p:cTn id="34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67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1500"/>
                            </p:stCondLst>
                            <p:childTnLst>
                              <p:par>
                                <p:cTn id="41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81221E-6 C 1.11111E-6 -0.21577 0.1908 -0.39269 0.425 -0.38922 C 0.65868 -0.39107 0.84896 -0.21577 0.84844 -2.81221E-6 C 0.8493 0.21624 0.65885 0.39108 0.425 0.39154 C 0.19114 0.39177 1.11111E-6 0.21624 1.11111E-6 -2.81221E-6 Z " pathEditMode="relative" rAng="16200000" ptsTypes="fffff">
                                      <p:cBhvr>
                                        <p:cTn id="42" dur="5000" spd="-100000" fill="hold"/>
                                        <p:tgtEl>
                                          <p:spTgt spid="1679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500"/>
                            </p:stCondLst>
                            <p:childTnLst>
                              <p:par>
                                <p:cTn id="44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67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7000"/>
                            </p:stCondLst>
                            <p:childTnLst>
                              <p:par>
                                <p:cTn id="51" presetID="2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6531E-6 C 1.38889E-6 0.12372 0.08507 0.22571 0.18871 0.22571 C 0.31094 0.22571 0.36545 0.12927 0.38403 0.06151 L 0.40087 -0.04718 C 0.41996 -0.11494 0.45677 -0.21508 0.59479 -0.21508 C 0.68316 -0.21508 0.78559 -0.12396 0.78559 4.6531E-6 C 0.78559 0.12372 0.68628 0.23982 0.59792 0.23982 C 0.45989 0.23982 0.41858 0.13344 0.39948 0.06568 L 0.38246 -0.05528 C 0.36389 -0.12304 0.31094 -0.22549 0.18871 -0.22549 C 0.08507 -0.22549 1.38889E-6 -0.12396 1.38889E-6 4.6531E-6 Z " pathEditMode="relative" rAng="0" ptsTypes="ffFffffFfff">
                                      <p:cBhvr>
                                        <p:cTn id="52" dur="5000" spd="-100000" fill="hold"/>
                                        <p:tgtEl>
                                          <p:spTgt spid="1679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3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2000"/>
                            </p:stCondLst>
                            <p:childTnLst>
                              <p:par>
                                <p:cTn id="54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67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2500"/>
                            </p:stCondLst>
                            <p:childTnLst>
                              <p:par>
                                <p:cTn id="61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6531E-6 L -2.5E-6 -0.36171 " pathEditMode="relative" rAng="0" ptsTypes="AA">
                                      <p:cBhvr>
                                        <p:cTn id="62" dur="3000" fill="hold"/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500"/>
                            </p:stCondLst>
                            <p:childTnLst>
                              <p:par>
                                <p:cTn id="64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36171 L -2.5E-6 0.36216 " pathEditMode="relative" rAng="0" ptsTypes="AA">
                                      <p:cBhvr>
                                        <p:cTn id="65" dur="3000" fill="hold"/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8500"/>
                            </p:stCondLst>
                            <p:childTnLst>
                              <p:par>
                                <p:cTn id="67" presetID="64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36216 L -2.5E-6 -0.00509 " pathEditMode="relative" rAng="0" ptsTypes="AA">
                                      <p:cBhvr>
                                        <p:cTn id="68" dur="3000" fill="hold"/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1500"/>
                            </p:stCondLst>
                            <p:childTnLst>
                              <p:par>
                                <p:cTn id="70" presetID="63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3469E-6 L 0.32292 2.53469E-6 " pathEditMode="relative" rAng="0" ptsTypes="AA">
                                      <p:cBhvr>
                                        <p:cTn id="71" dur="3000" fill="hold"/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4500"/>
                            </p:stCondLst>
                            <p:childTnLst>
                              <p:par>
                                <p:cTn id="73" presetID="35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292 4.6531E-6 L -0.33073 4.6531E-6 " pathEditMode="relative" rAng="0" ptsTypes="AA">
                                      <p:cBhvr>
                                        <p:cTn id="74" dur="3000" fill="hold"/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7500"/>
                            </p:stCondLst>
                            <p:childTnLst>
                              <p:par>
                                <p:cTn id="76" presetID="9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67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6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8000"/>
                            </p:stCondLst>
                            <p:childTnLst>
                              <p:par>
                                <p:cTn id="83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8 -0.01758 C 0.00608 -0.25185 0.2092 -0.44311 0.45868 -0.44311 C 0.70851 -0.44311 0.91094 -0.25185 0.91094 -0.01758 C 0.91094 0.21646 0.70851 0.40656 0.45868 0.40656 C 0.2092 0.40656 0.00608 0.21646 0.00608 -0.01758 Z " pathEditMode="relative" rAng="16200000" ptsTypes="fffff">
                                      <p:cBhvr>
                                        <p:cTn id="84" dur="5000" fill="hold"/>
                                        <p:tgtEl>
                                          <p:spTgt spid="1679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3000"/>
                            </p:stCondLst>
                            <p:childTnLst>
                              <p:par>
                                <p:cTn id="86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67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6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3500"/>
                            </p:stCondLst>
                            <p:childTnLst>
                              <p:par>
                                <p:cTn id="93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81221E-6 C 1.11111E-6 -0.21577 0.1908 -0.39269 0.425 -0.38922 C 0.65868 -0.39107 0.84896 -0.21577 0.84844 -2.81221E-6 C 0.8493 0.21624 0.65885 0.39108 0.425 0.39154 C 0.19114 0.39177 1.11111E-6 0.21624 1.11111E-6 -2.81221E-6 Z " pathEditMode="relative" rAng="16200000" ptsTypes="fffff">
                                      <p:cBhvr>
                                        <p:cTn id="94" dur="5000" spd="-100000" fill="hold"/>
                                        <p:tgtEl>
                                          <p:spTgt spid="1679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8500"/>
                            </p:stCondLst>
                            <p:childTnLst>
                              <p:par>
                                <p:cTn id="96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67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6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9000"/>
                            </p:stCondLst>
                            <p:childTnLst>
                              <p:par>
                                <p:cTn id="103" presetID="2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40611E-6 C -2.22222E-6 0.12373 0.08507 0.22572 0.18872 0.22572 C 0.31094 0.22572 0.36545 0.12928 0.38403 0.06152 L 0.40087 -0.04718 C 0.41997 -0.11494 0.45677 -0.21508 0.59479 -0.21508 C 0.68316 -0.21508 0.78559 -0.12396 0.78559 -1.40611E-6 C 0.78559 0.12373 0.68629 0.23983 0.59792 0.23983 C 0.4599 0.23983 0.41858 0.13344 0.39948 0.06568 L 0.38247 -0.05527 C 0.36389 -0.12303 0.31094 -0.22548 0.18872 -0.22548 C 0.08507 -0.22548 -2.22222E-6 -0.12396 -2.22222E-6 -1.40611E-6 Z " pathEditMode="relative" rAng="0" ptsTypes="ffFffffFfff">
                                      <p:cBhvr>
                                        <p:cTn id="104" dur="5000" spd="-100000" fill="hold"/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3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4000"/>
                            </p:stCondLst>
                            <p:childTnLst>
                              <p:par>
                                <p:cTn id="106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167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6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4500"/>
                            </p:stCondLst>
                            <p:childTnLst>
                              <p:par>
                                <p:cTn id="11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1679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7" grpId="0" animBg="1"/>
      <p:bldP spid="167947" grpId="1" animBg="1"/>
      <p:bldP spid="167947" grpId="2" animBg="1"/>
      <p:bldP spid="167950" grpId="0" animBg="1"/>
      <p:bldP spid="167950" grpId="1" animBg="1"/>
      <p:bldP spid="167950" grpId="2" animBg="1"/>
      <p:bldP spid="167950" grpId="3" animBg="1"/>
      <p:bldP spid="167950" grpId="4" animBg="1"/>
      <p:bldP spid="167950" grpId="5" animBg="1"/>
      <p:bldP spid="167950" grpId="6" animBg="1"/>
      <p:bldP spid="167951" grpId="0" animBg="1"/>
      <p:bldP spid="167951" grpId="1" animBg="1"/>
      <p:bldP spid="167951" grpId="2" animBg="1"/>
      <p:bldP spid="167952" grpId="0" animBg="1"/>
      <p:bldP spid="167952" grpId="1" animBg="1"/>
      <p:bldP spid="167952" grpId="2" animBg="1"/>
      <p:bldP spid="167953" grpId="0" animBg="1"/>
      <p:bldP spid="167953" grpId="1" animBg="1"/>
      <p:bldP spid="167953" grpId="2" animBg="1"/>
      <p:bldP spid="167953" grpId="3" animBg="1"/>
      <p:bldP spid="167953" grpId="4" animBg="1"/>
      <p:bldP spid="167953" grpId="5" animBg="1"/>
      <p:bldP spid="167953" grpId="6" animBg="1"/>
      <p:bldP spid="167954" grpId="0" animBg="1"/>
      <p:bldP spid="167954" grpId="1" animBg="1"/>
      <p:bldP spid="167954" grpId="2" animBg="1"/>
      <p:bldP spid="167955" grpId="0" animBg="1"/>
      <p:bldP spid="167955" grpId="1" animBg="1"/>
      <p:bldP spid="167955" grpId="2" animBg="1"/>
      <p:bldP spid="167956" grpId="0" animBg="1"/>
      <p:bldP spid="167956" grpId="1" animBg="1"/>
      <p:bldP spid="167956" grpId="2" animBg="1"/>
      <p:bldP spid="167957" grpId="0" animBg="1"/>
      <p:bldP spid="167957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371</Words>
  <PresentationFormat>Экран (4:3)</PresentationFormat>
  <Paragraphs>89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Урок в 8 классе</vt:lpstr>
      <vt:lpstr>Зачем мы изучаем историю ?</vt:lpstr>
      <vt:lpstr>Слайд 3</vt:lpstr>
      <vt:lpstr>Слайд 4</vt:lpstr>
      <vt:lpstr>Цели урока:</vt:lpstr>
      <vt:lpstr>Слайд 6</vt:lpstr>
      <vt:lpstr>Крепостное право в России и рабство в США  сформировались в XVI-XVII веках  отменены  </vt:lpstr>
      <vt:lpstr>Слайд 8</vt:lpstr>
      <vt:lpstr>Слайд 9</vt:lpstr>
      <vt:lpstr>Слайд 10</vt:lpstr>
      <vt:lpstr>Слайд 11</vt:lpstr>
      <vt:lpstr>Черты мировоззрения   крепостного крестьянина:</vt:lpstr>
      <vt:lpstr>Зачем мы изучаем историю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в 8 классе</dc:title>
  <dc:creator>Лилия</dc:creator>
  <cp:lastModifiedBy>Учитель</cp:lastModifiedBy>
  <cp:revision>31</cp:revision>
  <dcterms:created xsi:type="dcterms:W3CDTF">2010-03-14T15:02:28Z</dcterms:created>
  <dcterms:modified xsi:type="dcterms:W3CDTF">2010-03-18T08:42:59Z</dcterms:modified>
</cp:coreProperties>
</file>